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12192000" cy="6858000"/>
  <p:notesSz cx="6858000" cy="9144000"/>
  <p:defaultTextStyle>
    <a:lvl1pPr>
      <a:defRPr sz="1400">
        <a:latin typeface="Arial"/>
        <a:ea typeface="Arial"/>
        <a:cs typeface="Arial"/>
        <a:sym typeface="Arial"/>
      </a:defRPr>
    </a:lvl1pPr>
    <a:lvl2pPr>
      <a:defRPr sz="1400">
        <a:latin typeface="Arial"/>
        <a:ea typeface="Arial"/>
        <a:cs typeface="Arial"/>
        <a:sym typeface="Arial"/>
      </a:defRPr>
    </a:lvl2pPr>
    <a:lvl3pPr>
      <a:defRPr sz="1400">
        <a:latin typeface="Arial"/>
        <a:ea typeface="Arial"/>
        <a:cs typeface="Arial"/>
        <a:sym typeface="Arial"/>
      </a:defRPr>
    </a:lvl3pPr>
    <a:lvl4pPr>
      <a:defRPr sz="1400">
        <a:latin typeface="Arial"/>
        <a:ea typeface="Arial"/>
        <a:cs typeface="Arial"/>
        <a:sym typeface="Arial"/>
      </a:defRPr>
    </a:lvl4pPr>
    <a:lvl5pPr>
      <a:defRPr sz="1400">
        <a:latin typeface="Arial"/>
        <a:ea typeface="Arial"/>
        <a:cs typeface="Arial"/>
        <a:sym typeface="Arial"/>
      </a:defRPr>
    </a:lvl5pPr>
    <a:lvl6pPr>
      <a:defRPr sz="1400">
        <a:latin typeface="Arial"/>
        <a:ea typeface="Arial"/>
        <a:cs typeface="Arial"/>
        <a:sym typeface="Arial"/>
      </a:defRPr>
    </a:lvl6pPr>
    <a:lvl7pPr>
      <a:defRPr sz="1400">
        <a:latin typeface="Arial"/>
        <a:ea typeface="Arial"/>
        <a:cs typeface="Arial"/>
        <a:sym typeface="Arial"/>
      </a:defRPr>
    </a:lvl7pPr>
    <a:lvl8pPr>
      <a:defRPr sz="1400">
        <a:latin typeface="Arial"/>
        <a:ea typeface="Arial"/>
        <a:cs typeface="Arial"/>
        <a:sym typeface="Arial"/>
      </a:defRPr>
    </a:lvl8pPr>
    <a:lvl9pPr>
      <a:defRPr sz="1400"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4472C4"/>
              </a:solidFill>
              <a:prstDash val="solid"/>
              <a:round/>
            </a:ln>
          </a:left>
          <a:right>
            <a:ln w="12700" cap="flat">
              <a:solidFill>
                <a:srgbClr val="4472C4"/>
              </a:solidFill>
              <a:prstDash val="solid"/>
              <a:round/>
            </a:ln>
          </a:right>
          <a:top>
            <a:ln w="12700" cap="flat">
              <a:solidFill>
                <a:srgbClr val="4472C4"/>
              </a:solidFill>
              <a:prstDash val="solid"/>
              <a:round/>
            </a:ln>
          </a:top>
          <a:bottom>
            <a:ln w="12700" cap="flat">
              <a:solidFill>
                <a:srgbClr val="4472C4"/>
              </a:solidFill>
              <a:prstDash val="solid"/>
              <a:round/>
            </a:ln>
          </a:bottom>
          <a:insideH>
            <a:ln w="12700" cap="flat">
              <a:solidFill>
                <a:srgbClr val="4472C4"/>
              </a:solidFill>
              <a:prstDash val="solid"/>
              <a:round/>
            </a:ln>
          </a:insideH>
          <a:insideV>
            <a:ln w="12700" cap="flat">
              <a:solidFill>
                <a:srgbClr val="4472C4"/>
              </a:solidFill>
              <a:prstDash val="solid"/>
              <a:round/>
            </a:ln>
          </a:insideV>
        </a:tcBdr>
        <a:fill>
          <a:solidFill>
            <a:srgbClr val="4472C4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>
              <a:alpha val="0"/>
            </a:srgbClr>
          </a:solidFill>
        </a:fill>
      </a:tcStyle>
    </a:band2H>
    <a:firstCol>
      <a:tcTxStyle b="on" i="off">
        <a:font>
          <a:latin typeface="Arial Bold"/>
          <a:ea typeface="Arial Bold"/>
          <a:cs typeface="Arial Bold"/>
        </a:font>
        <a:srgbClr val="000000"/>
      </a:tcTxStyle>
      <a:tcStyle>
        <a:tcBdr>
          <a:left>
            <a:ln w="12700" cap="flat">
              <a:solidFill>
                <a:srgbClr val="4472C4"/>
              </a:solidFill>
              <a:prstDash val="solid"/>
              <a:round/>
            </a:ln>
          </a:left>
          <a:right>
            <a:ln w="12700" cap="flat">
              <a:solidFill>
                <a:srgbClr val="4472C4"/>
              </a:solidFill>
              <a:prstDash val="solid"/>
              <a:round/>
            </a:ln>
          </a:right>
          <a:top>
            <a:ln w="12700" cap="flat">
              <a:solidFill>
                <a:srgbClr val="4472C4"/>
              </a:solidFill>
              <a:prstDash val="solid"/>
              <a:round/>
            </a:ln>
          </a:top>
          <a:bottom>
            <a:ln w="12700" cap="flat">
              <a:solidFill>
                <a:srgbClr val="4472C4"/>
              </a:solidFill>
              <a:prstDash val="solid"/>
              <a:round/>
            </a:ln>
          </a:bottom>
          <a:insideH>
            <a:ln w="12700" cap="flat">
              <a:solidFill>
                <a:srgbClr val="4472C4"/>
              </a:solidFill>
              <a:prstDash val="solid"/>
              <a:round/>
            </a:ln>
          </a:insideH>
          <a:insideV>
            <a:ln w="12700" cap="flat">
              <a:solidFill>
                <a:srgbClr val="4472C4"/>
              </a:solidFill>
              <a:prstDash val="solid"/>
              <a:round/>
            </a:ln>
          </a:insideV>
        </a:tcBdr>
        <a:fill>
          <a:solidFill>
            <a:srgbClr val="4472C4">
              <a:alpha val="20000"/>
            </a:srgbClr>
          </a:solidFill>
        </a:fill>
      </a:tcStyle>
    </a:firstCol>
    <a:lastRow>
      <a:tcTxStyle b="on" i="off">
        <a:font>
          <a:latin typeface="Arial Bold"/>
          <a:ea typeface="Arial Bold"/>
          <a:cs typeface="Arial Bold"/>
        </a:font>
        <a:srgbClr val="000000"/>
      </a:tcTxStyle>
      <a:tcStyle>
        <a:tcBdr>
          <a:left>
            <a:ln w="12700" cap="flat">
              <a:solidFill>
                <a:srgbClr val="4472C4"/>
              </a:solidFill>
              <a:prstDash val="solid"/>
              <a:round/>
            </a:ln>
          </a:left>
          <a:right>
            <a:ln w="12700" cap="flat">
              <a:solidFill>
                <a:srgbClr val="4472C4"/>
              </a:solidFill>
              <a:prstDash val="solid"/>
              <a:round/>
            </a:ln>
          </a:right>
          <a:top>
            <a:ln w="50800" cap="flat">
              <a:solidFill>
                <a:srgbClr val="4472C4"/>
              </a:solidFill>
              <a:prstDash val="solid"/>
              <a:round/>
            </a:ln>
          </a:top>
          <a:bottom>
            <a:ln w="12700" cap="flat">
              <a:solidFill>
                <a:srgbClr val="4472C4"/>
              </a:solidFill>
              <a:prstDash val="solid"/>
              <a:round/>
            </a:ln>
          </a:bottom>
          <a:insideH>
            <a:ln w="12700" cap="flat">
              <a:solidFill>
                <a:srgbClr val="4472C4"/>
              </a:solidFill>
              <a:prstDash val="solid"/>
              <a:round/>
            </a:ln>
          </a:insideH>
          <a:insideV>
            <a:ln w="12700" cap="flat">
              <a:solidFill>
                <a:srgbClr val="4472C4"/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>
        <a:font>
          <a:latin typeface="Arial Bold"/>
          <a:ea typeface="Arial Bold"/>
          <a:cs typeface="Arial Bold"/>
        </a:font>
        <a:srgbClr val="000000"/>
      </a:tcTxStyle>
      <a:tcStyle>
        <a:tcBdr>
          <a:left>
            <a:ln w="12700" cap="flat">
              <a:solidFill>
                <a:srgbClr val="4472C4"/>
              </a:solidFill>
              <a:prstDash val="solid"/>
              <a:round/>
            </a:ln>
          </a:left>
          <a:right>
            <a:ln w="12700" cap="flat">
              <a:solidFill>
                <a:srgbClr val="4472C4"/>
              </a:solidFill>
              <a:prstDash val="solid"/>
              <a:round/>
            </a:ln>
          </a:right>
          <a:top>
            <a:ln w="12700" cap="flat">
              <a:solidFill>
                <a:srgbClr val="4472C4"/>
              </a:solidFill>
              <a:prstDash val="solid"/>
              <a:round/>
            </a:ln>
          </a:top>
          <a:bottom>
            <a:ln w="25400" cap="flat">
              <a:solidFill>
                <a:srgbClr val="4472C4"/>
              </a:solidFill>
              <a:prstDash val="solid"/>
              <a:round/>
            </a:ln>
          </a:bottom>
          <a:insideH>
            <a:ln w="12700" cap="flat">
              <a:solidFill>
                <a:srgbClr val="4472C4"/>
              </a:solidFill>
              <a:prstDash val="solid"/>
              <a:round/>
            </a:ln>
          </a:insideH>
          <a:insideV>
            <a:ln w="12700" cap="flat">
              <a:solidFill>
                <a:srgbClr val="4472C4"/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firstRow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472C4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472C4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472C4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0" name="Shape 5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6" name="Shape 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b="1" i="1"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i="0" sz="1800"/>
            </a:pPr>
            <a:r>
              <a:rPr b="1" i="1" sz="1100"/>
              <a:t>Comes from Monty Python’s Flying Circus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73742" indent="-208642" defTabSz="9144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ts val="1000"/>
              <a:buFont typeface="Arial"/>
              <a:buChar char="●"/>
              <a:defRPr sz="1800"/>
            </a:pPr>
            <a:r>
              <a:rPr sz="1000">
                <a:latin typeface="Arial"/>
                <a:ea typeface="Arial"/>
                <a:cs typeface="Arial"/>
                <a:sym typeface="Arial"/>
              </a:rPr>
              <a:t>Python scripts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lvl="1" marL="830942" indent="-208642" defTabSz="914400">
              <a:lnSpc>
                <a:spcPct val="90000"/>
              </a:lnSpc>
              <a:buClr>
                <a:srgbClr val="000000"/>
              </a:buClr>
              <a:buSzPts val="1000"/>
              <a:buFont typeface="Arial"/>
              <a:buChar char="○"/>
              <a:defRPr sz="1800"/>
            </a:pPr>
            <a:r>
              <a:rPr sz="1000">
                <a:latin typeface="Arial"/>
                <a:ea typeface="Arial"/>
                <a:cs typeface="Arial"/>
                <a:sym typeface="Arial"/>
              </a:rPr>
              <a:t>Standard way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lvl="0" defTabSz="914400">
              <a:lnSpc>
                <a:spcPct val="90000"/>
              </a:lnSpc>
              <a:spcBef>
                <a:spcPts val="500"/>
              </a:spcBef>
              <a:defRPr sz="1800"/>
            </a:pP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lvl="0" marL="373742" indent="-208642" defTabSz="91440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ts val="1000"/>
              <a:buFont typeface="Arial"/>
              <a:buChar char="●"/>
              <a:defRPr sz="1800"/>
            </a:pPr>
            <a:r>
              <a:rPr sz="1000">
                <a:latin typeface="Arial"/>
                <a:ea typeface="Arial"/>
                <a:cs typeface="Arial"/>
                <a:sym typeface="Arial"/>
              </a:rPr>
              <a:t>Jupyter notebooks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lvl="1" marL="830942" indent="-208642" defTabSz="914400">
              <a:lnSpc>
                <a:spcPct val="90000"/>
              </a:lnSpc>
              <a:buClr>
                <a:srgbClr val="000000"/>
              </a:buClr>
              <a:buSzPts val="1000"/>
              <a:buFont typeface="Arial"/>
              <a:buChar char="○"/>
              <a:defRPr sz="1800"/>
            </a:pPr>
            <a:r>
              <a:rPr sz="1000">
                <a:latin typeface="Arial"/>
                <a:ea typeface="Arial"/>
                <a:cs typeface="Arial"/>
                <a:sym typeface="Arial"/>
              </a:rPr>
              <a:t>Good for interactive use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lvl="1" marL="830942" indent="-208642" defTabSz="914400">
              <a:lnSpc>
                <a:spcPct val="90000"/>
              </a:lnSpc>
              <a:buClr>
                <a:srgbClr val="000000"/>
              </a:buClr>
              <a:buSzPts val="1000"/>
              <a:buFont typeface="Arial"/>
              <a:buChar char="○"/>
              <a:defRPr sz="1800"/>
            </a:pPr>
            <a:r>
              <a:rPr sz="1000">
                <a:latin typeface="Arial"/>
                <a:ea typeface="Arial"/>
                <a:cs typeface="Arial"/>
                <a:sym typeface="Arial"/>
              </a:rPr>
              <a:t>Good for teaching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lvl="1" marL="830942" indent="-208642" defTabSz="914400">
              <a:lnSpc>
                <a:spcPct val="90000"/>
              </a:lnSpc>
              <a:buClr>
                <a:srgbClr val="000000"/>
              </a:buClr>
              <a:buSzPts val="1000"/>
              <a:buFont typeface="Arial"/>
              <a:buChar char="○"/>
              <a:defRPr sz="1800"/>
            </a:pPr>
            <a:r>
              <a:rPr sz="1000">
                <a:latin typeface="Arial"/>
                <a:ea typeface="Arial"/>
                <a:cs typeface="Arial"/>
                <a:sym typeface="Arial"/>
              </a:rPr>
              <a:t>Can use Google Colab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lvl="1" marL="830942" indent="-208642" defTabSz="914400">
              <a:lnSpc>
                <a:spcPct val="90000"/>
              </a:lnSpc>
              <a:buClr>
                <a:srgbClr val="000000"/>
              </a:buClr>
              <a:buSzPts val="1000"/>
              <a:buFont typeface="Arial"/>
              <a:buChar char="○"/>
              <a:defRPr sz="1800"/>
            </a:pPr>
            <a:r>
              <a:rPr sz="1000">
                <a:latin typeface="Arial"/>
                <a:ea typeface="Arial"/>
                <a:cs typeface="Arial"/>
                <a:sym typeface="Arial"/>
              </a:rPr>
              <a:t>Not good for large complex programs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7" name="Shape 1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To mention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Outlets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Evacuation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Seats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Laptops pairing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Heat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Noise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Time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Body Level One</a:t>
            </a:r>
            <a:endParaRPr sz="1400"/>
          </a:p>
          <a:p>
            <a:pPr lvl="1">
              <a:defRPr sz="1800"/>
            </a:pPr>
            <a:r>
              <a:rPr sz="1400"/>
              <a:t>Body Level Two</a:t>
            </a:r>
            <a:endParaRPr sz="1400"/>
          </a:p>
          <a:p>
            <a:pPr lvl="2">
              <a:defRPr sz="1800"/>
            </a:pPr>
            <a:r>
              <a:rPr sz="1400"/>
              <a:t>Body Level Three</a:t>
            </a:r>
            <a:endParaRPr sz="1400"/>
          </a:p>
          <a:p>
            <a:pPr lvl="3">
              <a:defRPr sz="1800"/>
            </a:pPr>
            <a:r>
              <a:rPr sz="1400"/>
              <a:t>Body Level Four</a:t>
            </a:r>
            <a:endParaRPr sz="1400"/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xfrm>
            <a:off x="839787" y="0"/>
            <a:ext cx="3932239" cy="2057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Title Text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xfrm>
            <a:off x="5183187" y="987425"/>
            <a:ext cx="6172201" cy="5870575"/>
          </a:xfrm>
          <a:prstGeom prst="rect">
            <a:avLst/>
          </a:prstGeom>
        </p:spPr>
        <p:txBody>
          <a:bodyPr/>
          <a:lstStyle>
            <a:lvl1pPr indent="-431800">
              <a:buSzPts val="3200"/>
              <a:defRPr sz="3200"/>
            </a:lvl1pPr>
            <a:lvl2pPr marL="972457" indent="-464457">
              <a:buSzPts val="3200"/>
              <a:defRPr sz="3200"/>
            </a:lvl2pPr>
            <a:lvl3pPr marL="1498600" indent="-508000">
              <a:buSzPts val="3200"/>
              <a:defRPr sz="3200"/>
            </a:lvl3pPr>
            <a:lvl4pPr marL="2042160" indent="-568960">
              <a:buSzPts val="3200"/>
              <a:defRPr sz="3200"/>
            </a:lvl4pPr>
            <a:lvl5pPr marL="2499360" indent="-568960">
              <a:buSzPts val="3200"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xfrm>
            <a:off x="839787" y="0"/>
            <a:ext cx="3932239" cy="2057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Title Text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xfrm>
            <a:off x="839787" y="2057400"/>
            <a:ext cx="3932239" cy="4800600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600"/>
            </a:lvl1pPr>
            <a:lvl2pPr marL="228600" indent="457200">
              <a:buClrTx/>
              <a:buSzTx/>
              <a:buFontTx/>
              <a:buNone/>
              <a:defRPr sz="1600"/>
            </a:lvl2pPr>
            <a:lvl3pPr marL="228600" indent="914400">
              <a:buClrTx/>
              <a:buSzTx/>
              <a:buFontTx/>
              <a:buNone/>
              <a:defRPr sz="1600"/>
            </a:lvl3pPr>
            <a:lvl4pPr marL="228600" indent="1371600">
              <a:buClrTx/>
              <a:buSzTx/>
              <a:buFontTx/>
              <a:buNone/>
              <a:defRPr sz="1600"/>
            </a:lvl4pPr>
            <a:lvl5pPr marL="228600" indent="1828800">
              <a:buClrTx/>
              <a:buSzTx/>
              <a:buFontTx/>
              <a:buNone/>
              <a:defRPr sz="1600"/>
            </a:lvl5pPr>
          </a:lstStyle>
          <a:p>
            <a:pPr lvl="0">
              <a:defRPr sz="1800"/>
            </a:pPr>
            <a:r>
              <a:rPr sz="1600"/>
              <a:t>Body Level One</a:t>
            </a:r>
            <a:endParaRPr sz="1600"/>
          </a:p>
          <a:p>
            <a:pPr lvl="1">
              <a:defRPr sz="1800"/>
            </a:pPr>
            <a:r>
              <a:rPr sz="1600"/>
              <a:t>Body Level Two</a:t>
            </a:r>
            <a:endParaRPr sz="1600"/>
          </a:p>
          <a:p>
            <a:pPr lvl="2">
              <a:defRPr sz="1800"/>
            </a:pPr>
            <a:r>
              <a:rPr sz="1600"/>
              <a:t>Body Level Three</a:t>
            </a:r>
            <a:endParaRPr sz="1600"/>
          </a:p>
          <a:p>
            <a:pPr lvl="3">
              <a:defRPr sz="1800"/>
            </a:pPr>
            <a:r>
              <a:rPr sz="1600"/>
              <a:t>Body Level Four</a:t>
            </a:r>
            <a:endParaRPr sz="1600"/>
          </a:p>
          <a:p>
            <a:pPr lvl="4">
              <a:defRPr sz="1800"/>
            </a:pPr>
            <a:r>
              <a:rPr sz="1600"/>
              <a:t>Body Level Five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xfrm rot="5400000">
            <a:off x="7133431" y="642143"/>
            <a:ext cx="5811839" cy="26289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47" name="Shape 47"/>
          <p:cNvSpPr/>
          <p:nvPr>
            <p:ph type="body" idx="1"/>
          </p:nvPr>
        </p:nvSpPr>
        <p:spPr>
          <a:xfrm rot="5400000">
            <a:off x="-2067719" y="-4463257"/>
            <a:ext cx="5811838" cy="77343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sz="1800"/>
            </a:pPr>
            <a:r>
              <a:rPr sz="1400"/>
              <a:t>Body Level One</a:t>
            </a:r>
            <a:endParaRPr sz="1400"/>
          </a:p>
          <a:p>
            <a:pPr lvl="1">
              <a:defRPr sz="1800"/>
            </a:pPr>
            <a:r>
              <a:rPr sz="1400"/>
              <a:t>Body Level Two</a:t>
            </a:r>
            <a:endParaRPr sz="1400"/>
          </a:p>
          <a:p>
            <a:pPr lvl="2">
              <a:defRPr sz="1800"/>
            </a:pPr>
            <a:r>
              <a:rPr sz="1400"/>
              <a:t>Body Level Three</a:t>
            </a:r>
            <a:endParaRPr sz="1400"/>
          </a:p>
          <a:p>
            <a:pPr lvl="3">
              <a:defRPr sz="1800"/>
            </a:pPr>
            <a:r>
              <a:rPr sz="1400"/>
              <a:t>Body Level Four</a:t>
            </a:r>
            <a:endParaRPr sz="1400"/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xfrm>
            <a:off x="1524000" y="0"/>
            <a:ext cx="9144000" cy="35099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xfrm>
            <a:off x="1524000" y="3602037"/>
            <a:ext cx="9144000" cy="325596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2400"/>
            </a:lvl1pPr>
            <a:lvl2pPr marL="0" indent="0" algn="ctr">
              <a:buClrTx/>
              <a:buSzTx/>
              <a:buFontTx/>
              <a:buNone/>
              <a:defRPr sz="2400"/>
            </a:lvl2pPr>
            <a:lvl3pPr marL="0" indent="0" algn="ctr">
              <a:buClrTx/>
              <a:buSzTx/>
              <a:buFontTx/>
              <a:buNone/>
              <a:defRPr sz="2400"/>
            </a:lvl3pPr>
            <a:lvl4pPr marL="0" indent="0" algn="ctr">
              <a:buClrTx/>
              <a:buSzTx/>
              <a:buFontTx/>
              <a:buNone/>
              <a:defRPr sz="2400"/>
            </a:lvl4pPr>
            <a:lvl5pPr marL="0" indent="0" algn="ctr">
              <a:buClrTx/>
              <a:buSzTx/>
              <a:buFont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  <a:endParaRPr sz="2400"/>
          </a:p>
          <a:p>
            <a:pPr lvl="1">
              <a:defRPr sz="1800"/>
            </a:pPr>
            <a:r>
              <a:rPr sz="2400"/>
              <a:t>Body Level Two</a:t>
            </a:r>
            <a:endParaRPr sz="2400"/>
          </a:p>
          <a:p>
            <a:pPr lvl="2">
              <a:defRPr sz="1800"/>
            </a:pPr>
            <a:r>
              <a:rPr sz="2400"/>
              <a:t>Body Level Three</a:t>
            </a:r>
            <a:endParaRPr sz="2400"/>
          </a:p>
          <a:p>
            <a:pPr lvl="3">
              <a:defRPr sz="1800"/>
            </a:pPr>
            <a:r>
              <a:rPr sz="2400"/>
              <a:t>Body Level Four</a:t>
            </a:r>
            <a:endParaRPr sz="2400"/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body" idx="1"/>
          </p:nvPr>
        </p:nvSpPr>
        <p:spPr>
          <a:xfrm>
            <a:off x="609600" y="1600206"/>
            <a:ext cx="10972800" cy="5257795"/>
          </a:xfrm>
          <a:prstGeom prst="rect">
            <a:avLst/>
          </a:prstGeom>
        </p:spPr>
        <p:txBody>
          <a:bodyPr lIns="45649" tIns="45649" rIns="45649" bIns="45649"/>
          <a:lstStyle/>
          <a:p>
            <a:pPr lvl="0">
              <a:defRPr sz="1800"/>
            </a:pPr>
            <a:r>
              <a:rPr sz="1400"/>
              <a:t>Body Level One</a:t>
            </a:r>
            <a:endParaRPr sz="1400"/>
          </a:p>
          <a:p>
            <a:pPr lvl="1">
              <a:defRPr sz="1800"/>
            </a:pPr>
            <a:r>
              <a:rPr sz="1400"/>
              <a:t>Body Level Two</a:t>
            </a:r>
            <a:endParaRPr sz="1400"/>
          </a:p>
          <a:p>
            <a:pPr lvl="2">
              <a:defRPr sz="1800"/>
            </a:pPr>
            <a:r>
              <a:rPr sz="1400"/>
              <a:t>Body Level Three</a:t>
            </a:r>
            <a:endParaRPr sz="1400"/>
          </a:p>
          <a:p>
            <a:pPr lvl="3">
              <a:defRPr sz="1800"/>
            </a:pPr>
            <a:r>
              <a:rPr sz="1400"/>
              <a:t>Body Level Four</a:t>
            </a:r>
            <a:endParaRPr sz="1400"/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15" name="Shape 15"/>
          <p:cNvSpPr/>
          <p:nvPr>
            <p:ph type="title"/>
          </p:nvPr>
        </p:nvSpPr>
        <p:spPr>
          <a:xfrm>
            <a:off x="609600" y="274639"/>
            <a:ext cx="10972800" cy="1325567"/>
          </a:xfrm>
          <a:prstGeom prst="rect">
            <a:avLst/>
          </a:prstGeom>
        </p:spPr>
        <p:txBody>
          <a:bodyPr lIns="45649" tIns="45649" rIns="45649" bIns="45649" anchor="t"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xfrm>
            <a:off x="831850" y="0"/>
            <a:ext cx="10515600" cy="4562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xfrm>
            <a:off x="831850" y="4589462"/>
            <a:ext cx="10515600" cy="226853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228600" indent="4572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228600" indent="9144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228600" indent="13716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228600" indent="18288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Body Level One</a:t>
            </a:r>
            <a:endParaRPr sz="24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Body Level Two</a:t>
            </a:r>
            <a:endParaRPr sz="24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Body Level Three</a:t>
            </a:r>
            <a:endParaRPr sz="24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Body Level Four</a:t>
            </a:r>
            <a:endParaRPr sz="24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Body Level Five</a:t>
            </a:r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xfrm>
            <a:off x="838200" y="-297657"/>
            <a:ext cx="10515600" cy="13255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 rot="5400000">
            <a:off x="-1337470" y="-6514306"/>
            <a:ext cx="4351339" cy="1051560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 sz="1800"/>
            </a:pPr>
            <a:r>
              <a:rPr sz="1400"/>
              <a:t>Body Level One</a:t>
            </a:r>
            <a:endParaRPr sz="1400"/>
          </a:p>
          <a:p>
            <a:pPr lvl="1">
              <a:defRPr sz="1800"/>
            </a:pPr>
            <a:r>
              <a:rPr sz="1400"/>
              <a:t>Body Level Two</a:t>
            </a:r>
            <a:endParaRPr sz="1400"/>
          </a:p>
          <a:p>
            <a:pPr lvl="2">
              <a:defRPr sz="1800"/>
            </a:pPr>
            <a:r>
              <a:rPr sz="1400"/>
              <a:t>Body Level Three</a:t>
            </a:r>
            <a:endParaRPr sz="1400"/>
          </a:p>
          <a:p>
            <a:pPr lvl="3">
              <a:defRPr sz="1800"/>
            </a:pPr>
            <a:r>
              <a:rPr sz="1400"/>
              <a:t>Body Level Four</a:t>
            </a:r>
            <a:endParaRPr sz="1400"/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26" name="Shape 26"/>
          <p:cNvSpPr/>
          <p:nvPr>
            <p:ph type="body" idx="1"/>
          </p:nvPr>
        </p:nvSpPr>
        <p:spPr>
          <a:xfrm>
            <a:off x="838200" y="1825625"/>
            <a:ext cx="5181600" cy="50323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Body Level One</a:t>
            </a:r>
            <a:endParaRPr sz="1400"/>
          </a:p>
          <a:p>
            <a:pPr lvl="1">
              <a:defRPr sz="1800"/>
            </a:pPr>
            <a:r>
              <a:rPr sz="1400"/>
              <a:t>Body Level Two</a:t>
            </a:r>
            <a:endParaRPr sz="1400"/>
          </a:p>
          <a:p>
            <a:pPr lvl="2">
              <a:defRPr sz="1800"/>
            </a:pPr>
            <a:r>
              <a:rPr sz="1400"/>
              <a:t>Body Level Three</a:t>
            </a:r>
            <a:endParaRPr sz="1400"/>
          </a:p>
          <a:p>
            <a:pPr lvl="3">
              <a:defRPr sz="1800"/>
            </a:pPr>
            <a:r>
              <a:rPr sz="1400"/>
              <a:t>Body Level Four</a:t>
            </a:r>
            <a:endParaRPr sz="1400"/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228600" indent="0">
              <a:buClrTx/>
              <a:buSzTx/>
              <a:buFontTx/>
              <a:buNone/>
              <a:defRPr sz="2400">
                <a:latin typeface="Arial Bold"/>
                <a:ea typeface="Arial Bold"/>
                <a:cs typeface="Arial Bold"/>
                <a:sym typeface="Arial Bold"/>
              </a:defRPr>
            </a:lvl1pPr>
            <a:lvl2pPr marL="228600" indent="457200">
              <a:buClrTx/>
              <a:buSzTx/>
              <a:buFontTx/>
              <a:buNone/>
              <a:defRPr sz="2400">
                <a:latin typeface="Arial Bold"/>
                <a:ea typeface="Arial Bold"/>
                <a:cs typeface="Arial Bold"/>
                <a:sym typeface="Arial Bold"/>
              </a:defRPr>
            </a:lvl2pPr>
            <a:lvl3pPr marL="228600" indent="914400">
              <a:buClrTx/>
              <a:buSzTx/>
              <a:buFontTx/>
              <a:buNone/>
              <a:defRPr sz="2400">
                <a:latin typeface="Arial Bold"/>
                <a:ea typeface="Arial Bold"/>
                <a:cs typeface="Arial Bold"/>
                <a:sym typeface="Arial Bold"/>
              </a:defRPr>
            </a:lvl3pPr>
            <a:lvl4pPr marL="228600" indent="1371600">
              <a:buClrTx/>
              <a:buSzTx/>
              <a:buFontTx/>
              <a:buNone/>
              <a:defRPr sz="2400">
                <a:latin typeface="Arial Bold"/>
                <a:ea typeface="Arial Bold"/>
                <a:cs typeface="Arial Bold"/>
                <a:sym typeface="Arial Bold"/>
              </a:defRPr>
            </a:lvl4pPr>
            <a:lvl5pPr marL="228600" indent="1828800">
              <a:buClrTx/>
              <a:buSzTx/>
              <a:buFontTx/>
              <a:buNone/>
              <a:defRPr sz="2400">
                <a:latin typeface="Arial Bold"/>
                <a:ea typeface="Arial Bold"/>
                <a:cs typeface="Arial Bold"/>
                <a:sym typeface="Arial Bold"/>
              </a:defRPr>
            </a:lvl5pPr>
          </a:lstStyle>
          <a:p>
            <a:pPr lvl="0">
              <a:defRPr sz="1800"/>
            </a:pPr>
            <a:r>
              <a:rPr sz="2400"/>
              <a:t>Body Level One</a:t>
            </a:r>
            <a:endParaRPr sz="2400"/>
          </a:p>
          <a:p>
            <a:pPr lvl="1">
              <a:defRPr sz="1800"/>
            </a:pPr>
            <a:r>
              <a:rPr sz="2400"/>
              <a:t>Body Level Two</a:t>
            </a:r>
            <a:endParaRPr sz="2400"/>
          </a:p>
          <a:p>
            <a:pPr lvl="2">
              <a:defRPr sz="1800"/>
            </a:pPr>
            <a:r>
              <a:rPr sz="2400"/>
              <a:t>Body Level Three</a:t>
            </a:r>
            <a:endParaRPr sz="2400"/>
          </a:p>
          <a:p>
            <a:pPr lvl="3">
              <a:defRPr sz="1800"/>
            </a:pPr>
            <a:r>
              <a:rPr sz="2400"/>
              <a:t>Body Level Four</a:t>
            </a:r>
            <a:endParaRPr sz="2400"/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838200" y="230187"/>
            <a:ext cx="10515600" cy="159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/>
          <a:lstStyle/>
          <a:p>
            <a:pPr lvl="0">
              <a:defRPr sz="1800"/>
            </a:pPr>
            <a:r>
              <a:rPr sz="14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38200" y="1825625"/>
            <a:ext cx="10515600" cy="503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/>
          <a:lstStyle/>
          <a:p>
            <a:pPr lvl="0">
              <a:defRPr sz="1800"/>
            </a:pPr>
            <a:r>
              <a:rPr sz="1400"/>
              <a:t>Body Level One</a:t>
            </a:r>
            <a:endParaRPr sz="1400"/>
          </a:p>
          <a:p>
            <a:pPr lvl="1">
              <a:defRPr sz="1800"/>
            </a:pPr>
            <a:r>
              <a:rPr sz="1400"/>
              <a:t>Body Level Two</a:t>
            </a:r>
            <a:endParaRPr sz="1400"/>
          </a:p>
          <a:p>
            <a:pPr lvl="2">
              <a:defRPr sz="1800"/>
            </a:pPr>
            <a:r>
              <a:rPr sz="1400"/>
              <a:t>Body Level Three</a:t>
            </a:r>
            <a:endParaRPr sz="1400"/>
          </a:p>
          <a:p>
            <a:pPr lvl="3">
              <a:defRPr sz="1800"/>
            </a:pPr>
            <a:r>
              <a:rPr sz="1400"/>
              <a:t>Body Level Four</a:t>
            </a:r>
            <a:endParaRPr sz="1400"/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8610600" y="6404312"/>
            <a:ext cx="2743200" cy="269201"/>
          </a:xfrm>
          <a:prstGeom prst="rect">
            <a:avLst/>
          </a:prstGeom>
          <a:ln w="12700">
            <a:miter lim="400000"/>
          </a:ln>
        </p:spPr>
        <p:txBody>
          <a:bodyPr lIns="45699" tIns="45699" rIns="45699" bIns="4569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>
        <a:lnSpc>
          <a:spcPct val="90000"/>
        </a:lnSpc>
        <a:defRPr sz="1400">
          <a:latin typeface="Arial"/>
          <a:ea typeface="Arial"/>
          <a:cs typeface="Arial"/>
          <a:sym typeface="Arial"/>
        </a:defRPr>
      </a:lvl1pPr>
      <a:lvl2pPr>
        <a:lnSpc>
          <a:spcPct val="90000"/>
        </a:lnSpc>
        <a:defRPr sz="1400">
          <a:latin typeface="Arial"/>
          <a:ea typeface="Arial"/>
          <a:cs typeface="Arial"/>
          <a:sym typeface="Arial"/>
        </a:defRPr>
      </a:lvl2pPr>
      <a:lvl3pPr>
        <a:lnSpc>
          <a:spcPct val="90000"/>
        </a:lnSpc>
        <a:defRPr sz="1400">
          <a:latin typeface="Arial"/>
          <a:ea typeface="Arial"/>
          <a:cs typeface="Arial"/>
          <a:sym typeface="Arial"/>
        </a:defRPr>
      </a:lvl3pPr>
      <a:lvl4pPr>
        <a:lnSpc>
          <a:spcPct val="90000"/>
        </a:lnSpc>
        <a:defRPr sz="1400">
          <a:latin typeface="Arial"/>
          <a:ea typeface="Arial"/>
          <a:cs typeface="Arial"/>
          <a:sym typeface="Arial"/>
        </a:defRPr>
      </a:lvl4pPr>
      <a:lvl5pPr>
        <a:lnSpc>
          <a:spcPct val="90000"/>
        </a:lnSpc>
        <a:defRPr sz="1400">
          <a:latin typeface="Arial"/>
          <a:ea typeface="Arial"/>
          <a:cs typeface="Arial"/>
          <a:sym typeface="Arial"/>
        </a:defRPr>
      </a:lvl5pPr>
      <a:lvl6pPr>
        <a:lnSpc>
          <a:spcPct val="90000"/>
        </a:lnSpc>
        <a:defRPr sz="1400">
          <a:latin typeface="Arial"/>
          <a:ea typeface="Arial"/>
          <a:cs typeface="Arial"/>
          <a:sym typeface="Arial"/>
        </a:defRPr>
      </a:lvl6pPr>
      <a:lvl7pPr>
        <a:lnSpc>
          <a:spcPct val="90000"/>
        </a:lnSpc>
        <a:defRPr sz="1400">
          <a:latin typeface="Arial"/>
          <a:ea typeface="Arial"/>
          <a:cs typeface="Arial"/>
          <a:sym typeface="Arial"/>
        </a:defRPr>
      </a:lvl7pPr>
      <a:lvl8pPr>
        <a:lnSpc>
          <a:spcPct val="90000"/>
        </a:lnSpc>
        <a:defRPr sz="1400">
          <a:latin typeface="Arial"/>
          <a:ea typeface="Arial"/>
          <a:cs typeface="Arial"/>
          <a:sym typeface="Arial"/>
        </a:defRPr>
      </a:lvl8pPr>
      <a:lvl9pPr>
        <a:lnSpc>
          <a:spcPct val="90000"/>
        </a:lnSpc>
        <a:defRPr sz="1400">
          <a:latin typeface="Arial"/>
          <a:ea typeface="Arial"/>
          <a:cs typeface="Arial"/>
          <a:sym typeface="Arial"/>
        </a:defRPr>
      </a:lvl9pPr>
    </p:titleStyle>
    <p:bodyStyle>
      <a:lvl1pPr marL="457200" indent="-342900">
        <a:lnSpc>
          <a:spcPct val="90000"/>
        </a:lnSpc>
        <a:spcBef>
          <a:spcPts val="1000"/>
        </a:spcBef>
        <a:buClr>
          <a:srgbClr val="000000"/>
        </a:buClr>
        <a:buSzPts val="1400"/>
        <a:buFont typeface="Arial"/>
        <a:buChar char="•"/>
        <a:defRPr sz="1400">
          <a:latin typeface="Arial"/>
          <a:ea typeface="Arial"/>
          <a:cs typeface="Arial"/>
          <a:sym typeface="Arial"/>
        </a:defRPr>
      </a:lvl1pPr>
      <a:lvl2pPr marL="914400" indent="-342900">
        <a:lnSpc>
          <a:spcPct val="90000"/>
        </a:lnSpc>
        <a:spcBef>
          <a:spcPts val="1000"/>
        </a:spcBef>
        <a:buClr>
          <a:srgbClr val="000000"/>
        </a:buClr>
        <a:buSzPts val="1400"/>
        <a:buFont typeface="Arial"/>
        <a:buChar char="•"/>
        <a:defRPr sz="1400">
          <a:latin typeface="Arial"/>
          <a:ea typeface="Arial"/>
          <a:cs typeface="Arial"/>
          <a:sym typeface="Arial"/>
        </a:defRPr>
      </a:lvl2pPr>
      <a:lvl3pPr marL="1371600" indent="-342900">
        <a:lnSpc>
          <a:spcPct val="90000"/>
        </a:lnSpc>
        <a:spcBef>
          <a:spcPts val="1000"/>
        </a:spcBef>
        <a:buClr>
          <a:srgbClr val="000000"/>
        </a:buClr>
        <a:buSzPts val="1400"/>
        <a:buFont typeface="Arial"/>
        <a:buChar char="•"/>
        <a:defRPr sz="1400">
          <a:latin typeface="Arial"/>
          <a:ea typeface="Arial"/>
          <a:cs typeface="Arial"/>
          <a:sym typeface="Arial"/>
        </a:defRPr>
      </a:lvl3pPr>
      <a:lvl4pPr marL="1828800" indent="-342900">
        <a:lnSpc>
          <a:spcPct val="90000"/>
        </a:lnSpc>
        <a:spcBef>
          <a:spcPts val="1000"/>
        </a:spcBef>
        <a:buClr>
          <a:srgbClr val="000000"/>
        </a:buClr>
        <a:buSzPts val="1400"/>
        <a:buFont typeface="Arial"/>
        <a:buChar char="•"/>
        <a:defRPr sz="1400">
          <a:latin typeface="Arial"/>
          <a:ea typeface="Arial"/>
          <a:cs typeface="Arial"/>
          <a:sym typeface="Arial"/>
        </a:defRPr>
      </a:lvl4pPr>
      <a:lvl5pPr marL="2286000" indent="-342900">
        <a:lnSpc>
          <a:spcPct val="90000"/>
        </a:lnSpc>
        <a:spcBef>
          <a:spcPts val="1000"/>
        </a:spcBef>
        <a:buClr>
          <a:srgbClr val="000000"/>
        </a:buClr>
        <a:buSzPts val="1400"/>
        <a:buFont typeface="Arial"/>
        <a:buChar char="•"/>
        <a:defRPr sz="1400">
          <a:latin typeface="Arial"/>
          <a:ea typeface="Arial"/>
          <a:cs typeface="Arial"/>
          <a:sym typeface="Arial"/>
        </a:defRPr>
      </a:lvl5pPr>
      <a:lvl6pPr marL="2743200" indent="-342900">
        <a:lnSpc>
          <a:spcPct val="90000"/>
        </a:lnSpc>
        <a:spcBef>
          <a:spcPts val="1000"/>
        </a:spcBef>
        <a:buClr>
          <a:srgbClr val="000000"/>
        </a:buClr>
        <a:buSzPts val="1400"/>
        <a:buFont typeface="Arial"/>
        <a:buChar char="•"/>
        <a:defRPr sz="1400">
          <a:latin typeface="Arial"/>
          <a:ea typeface="Arial"/>
          <a:cs typeface="Arial"/>
          <a:sym typeface="Arial"/>
        </a:defRPr>
      </a:lvl6pPr>
      <a:lvl7pPr marL="3200400" indent="-342900">
        <a:lnSpc>
          <a:spcPct val="90000"/>
        </a:lnSpc>
        <a:spcBef>
          <a:spcPts val="1000"/>
        </a:spcBef>
        <a:buClr>
          <a:srgbClr val="000000"/>
        </a:buClr>
        <a:buSzPts val="1400"/>
        <a:buFont typeface="Arial"/>
        <a:buChar char="•"/>
        <a:defRPr sz="1400">
          <a:latin typeface="Arial"/>
          <a:ea typeface="Arial"/>
          <a:cs typeface="Arial"/>
          <a:sym typeface="Arial"/>
        </a:defRPr>
      </a:lvl7pPr>
      <a:lvl8pPr marL="3657600" indent="-342900">
        <a:lnSpc>
          <a:spcPct val="90000"/>
        </a:lnSpc>
        <a:spcBef>
          <a:spcPts val="1000"/>
        </a:spcBef>
        <a:buClr>
          <a:srgbClr val="000000"/>
        </a:buClr>
        <a:buSzPts val="1400"/>
        <a:buFont typeface="Arial"/>
        <a:buChar char="•"/>
        <a:defRPr sz="1400">
          <a:latin typeface="Arial"/>
          <a:ea typeface="Arial"/>
          <a:cs typeface="Arial"/>
          <a:sym typeface="Arial"/>
        </a:defRPr>
      </a:lvl8pPr>
      <a:lvl9pPr marL="4114800" indent="-342900">
        <a:lnSpc>
          <a:spcPct val="90000"/>
        </a:lnSpc>
        <a:spcBef>
          <a:spcPts val="1000"/>
        </a:spcBef>
        <a:buClr>
          <a:srgbClr val="000000"/>
        </a:buClr>
        <a:buSzPts val="1400"/>
        <a:buFont typeface="Arial"/>
        <a:buChar char="•"/>
        <a:defRPr sz="1400">
          <a:latin typeface="Arial"/>
          <a:ea typeface="Arial"/>
          <a:cs typeface="Arial"/>
          <a:sym typeface="Arial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algn="r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anaconda.com/products/individual" TargetMode="External"/><Relationship Id="rId3" Type="http://schemas.openxmlformats.org/officeDocument/2006/relationships/image" Target="../media/image1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3.jpe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1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21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hyperlink" Target="https://scikit-learn.org/stable/supervised_learning.html" TargetMode="External"/><Relationship Id="rId4" Type="http://schemas.openxmlformats.org/officeDocument/2006/relationships/hyperlink" Target="https://scikit-learn.org/stable/unsupervised_learning.html" TargetMode="External"/><Relationship Id="rId5" Type="http://schemas.openxmlformats.org/officeDocument/2006/relationships/hyperlink" Target="https://scikit-learn.org/stable/model_selection.html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32.png"/><Relationship Id="rId9" Type="http://schemas.openxmlformats.org/officeDocument/2006/relationships/image" Target="../media/image7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lcambier@stanford.edu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body" idx="1"/>
          </p:nvPr>
        </p:nvSpPr>
        <p:spPr>
          <a:xfrm>
            <a:off x="838200" y="1563399"/>
            <a:ext cx="6471900" cy="46647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 defTabSz="859536">
              <a:lnSpc>
                <a:spcPct val="80000"/>
              </a:lnSpc>
              <a:spcBef>
                <a:spcPts val="0"/>
              </a:spcBef>
              <a:buSzTx/>
              <a:buNone/>
              <a:defRPr sz="1800"/>
            </a:pPr>
            <a:endParaRPr sz="2350"/>
          </a:p>
          <a:p>
            <a:pPr lvl="0" marL="0" indent="0" defTabSz="859536">
              <a:lnSpc>
                <a:spcPct val="80000"/>
              </a:lnSpc>
              <a:spcBef>
                <a:spcPts val="0"/>
              </a:spcBef>
              <a:buSzTx/>
              <a:buNone/>
              <a:defRPr sz="1800"/>
            </a:pPr>
            <a:r>
              <a:rPr sz="2350"/>
              <a:t>Python on Google Colab</a:t>
            </a:r>
            <a:endParaRPr sz="2350"/>
          </a:p>
          <a:p>
            <a:pPr lvl="0" marL="0" indent="429768" defTabSz="859536">
              <a:lnSpc>
                <a:spcPct val="80000"/>
              </a:lnSpc>
              <a:spcBef>
                <a:spcPts val="400"/>
              </a:spcBef>
              <a:buSzTx/>
              <a:buNone/>
              <a:defRPr sz="1800"/>
            </a:pPr>
            <a:r>
              <a:rPr sz="2068">
                <a:latin typeface="Courier"/>
                <a:ea typeface="Courier"/>
                <a:cs typeface="Courier"/>
                <a:sym typeface="Courier"/>
              </a:rPr>
              <a:t>shorturl.at/gAJX5</a:t>
            </a:r>
            <a:endParaRPr sz="2350">
              <a:solidFill>
                <a:srgbClr val="999999"/>
              </a:solidFill>
            </a:endParaRPr>
          </a:p>
          <a:p>
            <a:pPr lvl="1" marL="0" indent="0" defTabSz="859536">
              <a:lnSpc>
                <a:spcPct val="80000"/>
              </a:lnSpc>
              <a:spcBef>
                <a:spcPts val="400"/>
              </a:spcBef>
              <a:buSzTx/>
              <a:buNone/>
              <a:defRPr sz="1800"/>
            </a:pPr>
            <a:endParaRPr sz="2350">
              <a:solidFill>
                <a:srgbClr val="999999"/>
              </a:solidFill>
            </a:endParaRPr>
          </a:p>
          <a:p>
            <a:pPr lvl="1" marL="0" indent="0" defTabSz="859536">
              <a:lnSpc>
                <a:spcPct val="80000"/>
              </a:lnSpc>
              <a:spcBef>
                <a:spcPts val="400"/>
              </a:spcBef>
              <a:buSzTx/>
              <a:buNone/>
              <a:defRPr sz="1800"/>
            </a:pPr>
            <a:r>
              <a:rPr sz="2350"/>
              <a:t>Interactive polls (</a:t>
            </a:r>
            <a:r>
              <a:rPr i="1" sz="2350"/>
              <a:t>no account needed</a:t>
            </a:r>
            <a:r>
              <a:rPr sz="2350"/>
              <a:t>)</a:t>
            </a:r>
            <a:endParaRPr sz="2350"/>
          </a:p>
          <a:p>
            <a:pPr lvl="1" marL="0" indent="0" defTabSz="859536">
              <a:lnSpc>
                <a:spcPct val="80000"/>
              </a:lnSpc>
              <a:spcBef>
                <a:spcPts val="400"/>
              </a:spcBef>
              <a:buSzTx/>
              <a:buNone/>
              <a:defRPr sz="1800"/>
            </a:pPr>
            <a:r>
              <a:rPr sz="2068"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sz="1786">
                <a:latin typeface="Courier"/>
                <a:ea typeface="Courier"/>
                <a:cs typeface="Courier"/>
                <a:sym typeface="Courier"/>
              </a:rPr>
              <a:t>pollev.com/andreassantucci359</a:t>
            </a:r>
            <a:endParaRPr sz="2068">
              <a:latin typeface="Courier"/>
              <a:ea typeface="Courier"/>
              <a:cs typeface="Courier"/>
              <a:sym typeface="Courier"/>
            </a:endParaRPr>
          </a:p>
          <a:p>
            <a:pPr lvl="1" marL="0" indent="0" defTabSz="859536">
              <a:lnSpc>
                <a:spcPct val="80000"/>
              </a:lnSpc>
              <a:spcBef>
                <a:spcPts val="400"/>
              </a:spcBef>
              <a:buSzTx/>
              <a:buNone/>
              <a:defRPr sz="1800"/>
            </a:pPr>
            <a:endParaRPr sz="2068">
              <a:latin typeface="Courier"/>
              <a:ea typeface="Courier"/>
              <a:cs typeface="Courier"/>
              <a:sym typeface="Courier"/>
            </a:endParaRPr>
          </a:p>
          <a:p>
            <a:pPr lvl="1" marL="0" indent="0" defTabSz="859536">
              <a:lnSpc>
                <a:spcPct val="80000"/>
              </a:lnSpc>
              <a:spcBef>
                <a:spcPts val="400"/>
              </a:spcBef>
              <a:buSzTx/>
              <a:buNone/>
              <a:defRPr sz="1800"/>
            </a:pPr>
            <a:r>
              <a:rPr sz="2350"/>
              <a:t>Slides</a:t>
            </a:r>
            <a:endParaRPr sz="2350"/>
          </a:p>
          <a:p>
            <a:pPr lvl="1" marL="0" indent="0" defTabSz="859536">
              <a:lnSpc>
                <a:spcPct val="80000"/>
              </a:lnSpc>
              <a:spcBef>
                <a:spcPts val="400"/>
              </a:spcBef>
              <a:buSzTx/>
              <a:buNone/>
              <a:defRPr sz="1800"/>
            </a:pPr>
            <a:r>
              <a:rPr sz="2068">
                <a:latin typeface="Courier"/>
                <a:ea typeface="Courier"/>
                <a:cs typeface="Courier"/>
                <a:sym typeface="Courier"/>
              </a:rPr>
              <a:t>	https://bit.ly/3kYEv1s</a:t>
            </a:r>
            <a:endParaRPr sz="2068">
              <a:latin typeface="Courier"/>
              <a:ea typeface="Courier"/>
              <a:cs typeface="Courier"/>
              <a:sym typeface="Courier"/>
            </a:endParaRPr>
          </a:p>
          <a:p>
            <a:pPr lvl="1" marL="0" indent="0" defTabSz="859536">
              <a:lnSpc>
                <a:spcPct val="80000"/>
              </a:lnSpc>
              <a:spcBef>
                <a:spcPts val="400"/>
              </a:spcBef>
              <a:buSzTx/>
              <a:buNone/>
              <a:defRPr sz="1800"/>
            </a:pPr>
            <a:endParaRPr sz="2068">
              <a:latin typeface="Courier"/>
              <a:ea typeface="Courier"/>
              <a:cs typeface="Courier"/>
              <a:sym typeface="Courier"/>
            </a:endParaRPr>
          </a:p>
          <a:p>
            <a:pPr lvl="0" marL="0" indent="0" defTabSz="859536">
              <a:lnSpc>
                <a:spcPct val="80000"/>
              </a:lnSpc>
              <a:spcBef>
                <a:spcPts val="900"/>
              </a:spcBef>
              <a:buSzTx/>
              <a:buNone/>
              <a:defRPr sz="1800"/>
            </a:pPr>
            <a:r>
              <a:rPr sz="2350"/>
              <a:t>No Colab? Download Anaconda and code from</a:t>
            </a:r>
            <a:endParaRPr sz="2350"/>
          </a:p>
          <a:p>
            <a:pPr lvl="0" marL="0" indent="0" defTabSz="859536">
              <a:lnSpc>
                <a:spcPct val="100000"/>
              </a:lnSpc>
              <a:spcBef>
                <a:spcPts val="0"/>
              </a:spcBef>
              <a:buSzTx/>
              <a:buNone/>
              <a:defRPr sz="1800"/>
            </a:pPr>
            <a:r>
              <a:rPr sz="2350"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sz="1598">
                <a:latin typeface="Courier"/>
                <a:ea typeface="Courier"/>
                <a:cs typeface="Courier"/>
                <a:sym typeface="Courier"/>
              </a:rPr>
              <a:t>www.anaconda.com/products/individual</a:t>
            </a:r>
            <a:endParaRPr sz="1598">
              <a:latin typeface="Courier"/>
              <a:ea typeface="Courier"/>
              <a:cs typeface="Courier"/>
              <a:sym typeface="Courier"/>
            </a:endParaRPr>
          </a:p>
          <a:p>
            <a:pPr lvl="0" marL="0" indent="429768" defTabSz="859536">
              <a:lnSpc>
                <a:spcPct val="80000"/>
              </a:lnSpc>
              <a:spcBef>
                <a:spcPts val="900"/>
              </a:spcBef>
              <a:buSzTx/>
              <a:buNone/>
              <a:defRPr sz="1800"/>
            </a:pPr>
            <a:r>
              <a:rPr sz="1598">
                <a:latin typeface="Courier"/>
                <a:ea typeface="Courier"/>
                <a:cs typeface="Courier"/>
                <a:sym typeface="Courier"/>
              </a:rPr>
              <a:t>www.stanford.edu/~lcambier/pc/code_data.zip</a:t>
            </a:r>
            <a:endParaRPr sz="1598">
              <a:latin typeface="Courier"/>
              <a:ea typeface="Courier"/>
              <a:cs typeface="Courier"/>
              <a:sym typeface="Courier"/>
            </a:endParaRPr>
          </a:p>
          <a:p>
            <a:pPr lvl="0" marL="0" indent="0" defTabSz="859536">
              <a:lnSpc>
                <a:spcPct val="80000"/>
              </a:lnSpc>
              <a:spcBef>
                <a:spcPts val="900"/>
              </a:spcBef>
              <a:buSzTx/>
              <a:buNone/>
              <a:defRPr sz="1800"/>
            </a:pPr>
            <a:r>
              <a:rPr sz="1410"/>
              <a:t>Open Python.ipynb in Jupyter (Anaconda Navigator → Jupyter → Select file)</a:t>
            </a:r>
          </a:p>
        </p:txBody>
      </p:sp>
      <p:sp>
        <p:nvSpPr>
          <p:cNvPr id="53" name="Shape 53"/>
          <p:cNvSpPr/>
          <p:nvPr/>
        </p:nvSpPr>
        <p:spPr>
          <a:xfrm>
            <a:off x="838200" y="2884424"/>
            <a:ext cx="5029200" cy="866101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4" name="Shape 54"/>
          <p:cNvSpPr/>
          <p:nvPr/>
        </p:nvSpPr>
        <p:spPr>
          <a:xfrm>
            <a:off x="838200" y="1879649"/>
            <a:ext cx="4394101" cy="804901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5" name="Shape 55"/>
          <p:cNvSpPr/>
          <p:nvPr>
            <p:ph type="title"/>
          </p:nvPr>
        </p:nvSpPr>
        <p:spPr>
          <a:xfrm>
            <a:off x="838200" y="286199"/>
            <a:ext cx="10515600" cy="10395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3800"/>
              <a:t>Welcome to Introduction to Python!</a:t>
            </a:r>
            <a:endParaRPr sz="3800"/>
          </a:p>
          <a:p>
            <a:pPr lvl="0">
              <a:defRPr sz="1800"/>
            </a:pPr>
            <a:r>
              <a:rPr sz="2000"/>
              <a:t>(We start at 9am)</a:t>
            </a:r>
          </a:p>
        </p:txBody>
      </p:sp>
      <p:pic>
        <p:nvPicPr>
          <p:cNvPr id="56" name="image1.png" descr="Snake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81533" y="5838042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2.png"/>
          <p:cNvPicPr/>
          <p:nvPr/>
        </p:nvPicPr>
        <p:blipFill>
          <a:blip r:embed="rId3">
            <a:extLst/>
          </a:blip>
          <a:srcRect l="4960" t="12904" r="36995" b="62648"/>
          <a:stretch>
            <a:fillRect/>
          </a:stretch>
        </p:blipFill>
        <p:spPr>
          <a:xfrm>
            <a:off x="7491454" y="3006449"/>
            <a:ext cx="3294580" cy="622025"/>
          </a:xfrm>
          <a:prstGeom prst="rect">
            <a:avLst/>
          </a:prstGeom>
          <a:ln w="38100">
            <a:solidFill/>
            <a:round/>
          </a:ln>
        </p:spPr>
      </p:pic>
      <p:sp>
        <p:nvSpPr>
          <p:cNvPr id="58" name="Shape 58"/>
          <p:cNvSpPr/>
          <p:nvPr/>
        </p:nvSpPr>
        <p:spPr>
          <a:xfrm flipH="1" rot="10800000">
            <a:off x="5350750" y="1899099"/>
            <a:ext cx="2040301" cy="5955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>
            <a:solidFill>
              <a:srgbClr val="31538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9" name="Shape 59"/>
          <p:cNvSpPr/>
          <p:nvPr/>
        </p:nvSpPr>
        <p:spPr>
          <a:xfrm>
            <a:off x="7391249" y="1879637"/>
            <a:ext cx="3495300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500"/>
              <a:t>Open link in web browser</a:t>
            </a:r>
          </a:p>
        </p:txBody>
      </p:sp>
      <p:sp>
        <p:nvSpPr>
          <p:cNvPr id="60" name="Shape 60"/>
          <p:cNvSpPr/>
          <p:nvPr/>
        </p:nvSpPr>
        <p:spPr>
          <a:xfrm flipH="1" rot="16200000">
            <a:off x="8886149" y="2379900"/>
            <a:ext cx="505201" cy="5955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>
            <a:solidFill>
              <a:srgbClr val="31538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1" name="Shape 61"/>
          <p:cNvSpPr/>
          <p:nvPr/>
        </p:nvSpPr>
        <p:spPr>
          <a:xfrm>
            <a:off x="8166175" y="5495025"/>
            <a:ext cx="1621201" cy="56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600"/>
              <a:t>Ready !</a:t>
            </a:r>
          </a:p>
        </p:txBody>
      </p:sp>
      <p:pic>
        <p:nvPicPr>
          <p:cNvPr id="62" name="image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3462" y="4310524"/>
            <a:ext cx="2450538" cy="659418"/>
          </a:xfrm>
          <a:prstGeom prst="rect">
            <a:avLst/>
          </a:prstGeom>
          <a:ln w="12700">
            <a:solidFill>
              <a:srgbClr val="31538F"/>
            </a:solidFill>
            <a:miter lim="8000"/>
          </a:ln>
        </p:spPr>
      </p:pic>
      <p:sp>
        <p:nvSpPr>
          <p:cNvPr id="63" name="Shape 63"/>
          <p:cNvSpPr/>
          <p:nvPr/>
        </p:nvSpPr>
        <p:spPr>
          <a:xfrm flipH="1" rot="16200000">
            <a:off x="8886300" y="3682272"/>
            <a:ext cx="505201" cy="5955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>
            <a:solidFill>
              <a:srgbClr val="31538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4" name="Shape 64"/>
          <p:cNvSpPr/>
          <p:nvPr/>
        </p:nvSpPr>
        <p:spPr>
          <a:xfrm flipH="1" rot="16200000">
            <a:off x="8886138" y="5034281"/>
            <a:ext cx="505201" cy="5955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>
            <a:solidFill>
              <a:srgbClr val="31538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5" name="Shape 65"/>
          <p:cNvSpPr/>
          <p:nvPr/>
        </p:nvSpPr>
        <p:spPr>
          <a:xfrm>
            <a:off x="9038649" y="4466683"/>
            <a:ext cx="1212301" cy="369901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66" name="image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62974" y="66399"/>
            <a:ext cx="2058252" cy="1829036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368699" y="1749824"/>
            <a:ext cx="469501" cy="894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b="1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68" name="Shape 68"/>
          <p:cNvSpPr/>
          <p:nvPr/>
        </p:nvSpPr>
        <p:spPr>
          <a:xfrm>
            <a:off x="368699" y="2870449"/>
            <a:ext cx="469501" cy="894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b="1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FF0000"/>
                </a:solidFill>
              </a:rPr>
              <a:t>2.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Python</a:t>
            </a:r>
            <a:br>
              <a:rPr sz="1400"/>
            </a:br>
            <a:r>
              <a:rPr sz="2000"/>
              <a:t>www.tiobe.com</a:t>
            </a:r>
          </a:p>
        </p:txBody>
      </p:sp>
      <p:pic>
        <p:nvPicPr>
          <p:cNvPr id="107" name="image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4477" y="468218"/>
            <a:ext cx="4018723" cy="1357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image1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4037" y="1825625"/>
            <a:ext cx="9943936" cy="4727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The class</a:t>
            </a:r>
          </a:p>
        </p:txBody>
      </p:sp>
      <p:sp>
        <p:nvSpPr>
          <p:cNvPr id="111" name="Shape 111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defRPr sz="1800"/>
            </a:pPr>
            <a:r>
              <a:rPr sz="1400"/>
              <a:t>Python</a:t>
            </a:r>
            <a:endParaRPr sz="1400"/>
          </a:p>
          <a:p>
            <a:pPr lvl="1">
              <a:lnSpc>
                <a:spcPct val="150000"/>
              </a:lnSpc>
              <a:spcBef>
                <a:spcPts val="0"/>
              </a:spcBef>
              <a:defRPr sz="1800"/>
            </a:pPr>
            <a:r>
              <a:rPr sz="1400"/>
              <a:t>Variables, control-flow, containers, I/O</a:t>
            </a:r>
            <a:endParaRPr sz="1400"/>
          </a:p>
          <a:p>
            <a:pPr lvl="1">
              <a:lnSpc>
                <a:spcPct val="150000"/>
              </a:lnSpc>
              <a:spcBef>
                <a:spcPts val="0"/>
              </a:spcBef>
              <a:defRPr sz="1800"/>
            </a:pPr>
            <a:r>
              <a:rPr sz="1400"/>
              <a:t>Functions, iterables</a:t>
            </a:r>
            <a:endParaRPr sz="1400"/>
          </a:p>
          <a:p>
            <a:pPr lvl="1">
              <a:lnSpc>
                <a:spcPct val="150000"/>
              </a:lnSpc>
              <a:spcBef>
                <a:spcPts val="0"/>
              </a:spcBef>
              <a:defRPr sz="1800"/>
            </a:pPr>
            <a:r>
              <a:rPr sz="1400"/>
              <a:t>(Maybe) References, modules</a:t>
            </a:r>
            <a:endParaRPr sz="1400"/>
          </a:p>
          <a:p>
            <a:pPr lvl="0">
              <a:lnSpc>
                <a:spcPct val="150000"/>
              </a:lnSpc>
              <a:spcBef>
                <a:spcPts val="0"/>
              </a:spcBef>
              <a:defRPr sz="1800"/>
            </a:pPr>
            <a:r>
              <a:rPr sz="1400"/>
              <a:t>Numpy + Matplotlib</a:t>
            </a:r>
            <a:endParaRPr sz="1400"/>
          </a:p>
          <a:p>
            <a:pPr lvl="0">
              <a:lnSpc>
                <a:spcPct val="150000"/>
              </a:lnSpc>
              <a:spcBef>
                <a:spcPts val="0"/>
              </a:spcBef>
              <a:defRPr sz="1800"/>
            </a:pPr>
            <a:r>
              <a:rPr sz="1400"/>
              <a:t>Pandas</a:t>
            </a:r>
            <a:endParaRPr sz="1400"/>
          </a:p>
          <a:p>
            <a:pPr lvl="0">
              <a:lnSpc>
                <a:spcPct val="150000"/>
              </a:lnSpc>
              <a:spcBef>
                <a:spcPts val="0"/>
              </a:spcBef>
              <a:defRPr sz="1800"/>
            </a:pPr>
            <a:r>
              <a:rPr sz="1400"/>
              <a:t>Scikit-learn</a:t>
            </a:r>
          </a:p>
        </p:txBody>
      </p:sp>
      <p:pic>
        <p:nvPicPr>
          <p:cNvPr id="112" name="image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4477" y="468218"/>
            <a:ext cx="4018723" cy="135740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13" name="Table 113"/>
          <p:cNvGraphicFramePr/>
          <p:nvPr/>
        </p:nvGraphicFramePr>
        <p:xfrm>
          <a:off x="6125524" y="1757963"/>
          <a:ext cx="4521401" cy="3589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260700"/>
                <a:gridCol w="2260700"/>
              </a:tblGrid>
              <a:tr h="593750"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1600">
                          <a:sym typeface="Arial"/>
                        </a:rPr>
                        <a:t>9:00-10:30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1600">
                          <a:sym typeface="Arial"/>
                        </a:rPr>
                        <a:t>Basic Python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</a:tr>
              <a:tr h="140750"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 vMerge="1">
                  <a:tcPr/>
                </a:tc>
              </a:tr>
              <a:tr h="593750"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1600">
                          <a:sym typeface="Arial"/>
                        </a:rPr>
                        <a:t>10:45-12:00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 vMerge="1">
                  <a:tcPr/>
                </a:tc>
              </a:tr>
              <a:tr h="101600">
                <a:tc gridSpan="2"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 hMerge="1">
                  <a:tcPr/>
                </a:tc>
              </a:tr>
              <a:tr h="593750"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1600">
                          <a:sym typeface="Arial"/>
                        </a:rPr>
                        <a:t>1:00-2:00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1600">
                          <a:sym typeface="Arial"/>
                        </a:rPr>
                        <a:t>Q&amp;A (optional)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</a:tr>
              <a:tr h="732200"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1600">
                          <a:sym typeface="Arial"/>
                        </a:rPr>
                        <a:t>2:00-3:15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1600">
                          <a:sym typeface="Arial"/>
                        </a:rPr>
                        <a:t>Numpy, </a:t>
                      </a:r>
                      <a:endParaRPr sz="1600">
                        <a:sym typeface="Arial"/>
                      </a:endParaRPr>
                    </a:p>
                    <a:p>
                      <a:pPr lvl="0" algn="ctr">
                        <a:defRPr sz="1800"/>
                      </a:pPr>
                      <a:r>
                        <a:rPr sz="1600">
                          <a:sym typeface="Arial"/>
                        </a:rPr>
                        <a:t>Pandas, </a:t>
                      </a:r>
                      <a:endParaRPr sz="1600">
                        <a:sym typeface="Arial"/>
                      </a:endParaRPr>
                    </a:p>
                    <a:p>
                      <a:pPr lvl="0" algn="ctr">
                        <a:defRPr sz="1800"/>
                      </a:pPr>
                      <a:r>
                        <a:rPr sz="1600">
                          <a:sym typeface="Arial"/>
                        </a:rPr>
                        <a:t>Scikit-learn</a:t>
                      </a:r>
                      <a:endParaRPr sz="1600">
                        <a:sym typeface="Arial"/>
                      </a:endParaRPr>
                    </a:p>
                    <a:p>
                      <a:pPr lvl="0" algn="ctr">
                        <a:defRPr sz="1800"/>
                      </a:pPr>
                      <a:r>
                        <a:rPr sz="1600">
                          <a:sym typeface="Arial"/>
                        </a:rPr>
                        <a:t>(more applied)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 vMerge="1">
                  <a:tcPr/>
                </a:tc>
              </a:tr>
              <a:tr h="732200"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1600">
                          <a:sym typeface="Arial"/>
                        </a:rPr>
                        <a:t>3:30-4:45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 vMerge="1"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The class</a:t>
            </a:r>
          </a:p>
        </p:txBody>
      </p:sp>
      <p:sp>
        <p:nvSpPr>
          <p:cNvPr id="116" name="Shape 116"/>
          <p:cNvSpPr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defRPr sz="1800"/>
            </a:pPr>
            <a:r>
              <a:rPr sz="1400"/>
              <a:t>We will go through code </a:t>
            </a:r>
            <a:r>
              <a:rPr i="1" sz="1400"/>
              <a:t>together.</a:t>
            </a:r>
            <a:endParaRPr i="1" sz="1400"/>
          </a:p>
          <a:p>
            <a:pPr lvl="0">
              <a:lnSpc>
                <a:spcPct val="150000"/>
              </a:lnSpc>
              <a:spcBef>
                <a:spcPts val="0"/>
              </a:spcBef>
              <a:defRPr sz="1800"/>
            </a:pPr>
            <a:r>
              <a:rPr sz="1400"/>
              <a:t>Ask questions in the chat</a:t>
            </a:r>
            <a:endParaRPr sz="1400"/>
          </a:p>
          <a:p>
            <a:pPr lvl="0">
              <a:lnSpc>
                <a:spcPct val="150000"/>
              </a:lnSpc>
              <a:spcBef>
                <a:spcPts val="0"/>
              </a:spcBef>
              <a:defRPr sz="1800"/>
            </a:pPr>
            <a:r>
              <a:rPr sz="1400"/>
              <a:t>Many exercises.</a:t>
            </a:r>
            <a:endParaRPr sz="1400"/>
          </a:p>
          <a:p>
            <a:pPr lvl="0">
              <a:lnSpc>
                <a:spcPct val="150000"/>
              </a:lnSpc>
              <a:spcBef>
                <a:spcPts val="0"/>
              </a:spcBef>
              <a:defRPr sz="1800"/>
            </a:pPr>
            <a:r>
              <a:rPr sz="1400"/>
              <a:t>Goal: </a:t>
            </a:r>
            <a:endParaRPr sz="1400"/>
          </a:p>
          <a:p>
            <a:pPr lvl="1">
              <a:lnSpc>
                <a:spcPct val="150000"/>
              </a:lnSpc>
              <a:spcBef>
                <a:spcPts val="0"/>
              </a:spcBef>
              <a:defRPr sz="1800"/>
            </a:pPr>
            <a:r>
              <a:rPr sz="1400"/>
              <a:t>Good enough basic Python knowledge to explore on your own.</a:t>
            </a:r>
            <a:endParaRPr sz="1400"/>
          </a:p>
          <a:p>
            <a:pPr lvl="1">
              <a:lnSpc>
                <a:spcPct val="150000"/>
              </a:lnSpc>
              <a:spcBef>
                <a:spcPts val="0"/>
              </a:spcBef>
              <a:defRPr sz="1800"/>
            </a:pPr>
            <a:r>
              <a:rPr sz="1400"/>
              <a:t>Exposure to various tools used in science. Won’t be an expert.</a:t>
            </a:r>
          </a:p>
        </p:txBody>
      </p:sp>
      <p:pic>
        <p:nvPicPr>
          <p:cNvPr id="117" name="image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4477" y="468218"/>
            <a:ext cx="4018723" cy="1357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Python</a:t>
            </a:r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spcBef>
                <a:spcPts val="0"/>
              </a:spcBef>
              <a:defRPr sz="1800"/>
            </a:pPr>
            <a:r>
              <a:rPr sz="1400"/>
              <a:t>High-level</a:t>
            </a:r>
            <a:endParaRPr sz="1400"/>
          </a:p>
          <a:p>
            <a:pPr lvl="0">
              <a:spcBef>
                <a:spcPts val="0"/>
              </a:spcBef>
              <a:defRPr sz="1800"/>
            </a:pPr>
            <a:r>
              <a:rPr sz="1400"/>
              <a:t>Portable</a:t>
            </a:r>
            <a:endParaRPr sz="1400"/>
          </a:p>
          <a:p>
            <a:pPr lvl="0">
              <a:spcBef>
                <a:spcPts val="0"/>
              </a:spcBef>
              <a:defRPr sz="1800"/>
            </a:pPr>
            <a:r>
              <a:rPr sz="1400"/>
              <a:t>Interpreted</a:t>
            </a:r>
            <a:endParaRPr sz="1400"/>
          </a:p>
          <a:p>
            <a:pPr lvl="0">
              <a:spcBef>
                <a:spcPts val="0"/>
              </a:spcBef>
              <a:defRPr sz="1800"/>
            </a:pPr>
            <a:r>
              <a:rPr sz="1400"/>
              <a:t>Extensible</a:t>
            </a:r>
            <a:endParaRPr sz="1400"/>
          </a:p>
          <a:p>
            <a:pPr lvl="0">
              <a:spcBef>
                <a:spcPts val="0"/>
              </a:spcBef>
              <a:defRPr sz="1800"/>
            </a:pPr>
            <a:r>
              <a:rPr sz="1400"/>
              <a:t>Object-oriented</a:t>
            </a:r>
            <a:endParaRPr sz="1400"/>
          </a:p>
          <a:p>
            <a:pPr lvl="0">
              <a:spcBef>
                <a:spcPts val="0"/>
              </a:spcBef>
              <a:defRPr sz="1800"/>
            </a:pPr>
            <a:r>
              <a:rPr sz="1400"/>
              <a:t>Dynamically typed</a:t>
            </a:r>
            <a:endParaRPr sz="1400"/>
          </a:p>
          <a:p>
            <a:pPr lvl="0">
              <a:spcBef>
                <a:spcPts val="0"/>
              </a:spcBef>
              <a:defRPr sz="1800"/>
            </a:pPr>
            <a:r>
              <a:rPr sz="1400"/>
              <a:t>Garbage collected</a:t>
            </a:r>
          </a:p>
        </p:txBody>
      </p:sp>
      <p:grpSp>
        <p:nvGrpSpPr>
          <p:cNvPr id="138" name="Group 138"/>
          <p:cNvGrpSpPr/>
          <p:nvPr/>
        </p:nvGrpSpPr>
        <p:grpSpPr>
          <a:xfrm>
            <a:off x="6862620" y="3"/>
            <a:ext cx="5329383" cy="6804650"/>
            <a:chOff x="0" y="0"/>
            <a:chExt cx="5329382" cy="6804648"/>
          </a:xfrm>
        </p:grpSpPr>
        <p:pic>
          <p:nvPicPr>
            <p:cNvPr id="121" name="image8.jpg"/>
            <p:cNvPicPr/>
            <p:nvPr/>
          </p:nvPicPr>
          <p:blipFill>
            <a:blip r:embed="rId2">
              <a:extLst/>
            </a:blip>
            <a:srcRect l="0" t="0" r="0" b="51014"/>
            <a:stretch>
              <a:fillRect/>
            </a:stretch>
          </p:blipFill>
          <p:spPr>
            <a:xfrm>
              <a:off x="0" y="-1"/>
              <a:ext cx="5329383" cy="68046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" name="Shape 122"/>
            <p:cNvSpPr/>
            <p:nvPr/>
          </p:nvSpPr>
          <p:spPr>
            <a:xfrm>
              <a:off x="1056270" y="970964"/>
              <a:ext cx="438901" cy="503101"/>
            </a:xfrm>
            <a:prstGeom prst="rect">
              <a:avLst/>
            </a:prstGeom>
            <a:solidFill>
              <a:srgbClr val="ECE6D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5" name="Group 125"/>
            <p:cNvGrpSpPr/>
            <p:nvPr/>
          </p:nvGrpSpPr>
          <p:grpSpPr>
            <a:xfrm>
              <a:off x="215021" y="669018"/>
              <a:ext cx="2157902" cy="708607"/>
              <a:chOff x="0" y="0"/>
              <a:chExt cx="2157900" cy="708606"/>
            </a:xfrm>
          </p:grpSpPr>
          <p:sp>
            <p:nvSpPr>
              <p:cNvPr id="123" name="Shape 123"/>
              <p:cNvSpPr/>
              <p:nvPr/>
            </p:nvSpPr>
            <p:spPr>
              <a:xfrm>
                <a:off x="0" y="0"/>
                <a:ext cx="2157901" cy="7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556"/>
                    </a:moveTo>
                    <a:cubicBezTo>
                      <a:pt x="0" y="1144"/>
                      <a:pt x="376" y="0"/>
                      <a:pt x="839" y="0"/>
                    </a:cubicBezTo>
                    <a:lnTo>
                      <a:pt x="3600" y="0"/>
                    </a:lnTo>
                    <a:lnTo>
                      <a:pt x="20761" y="0"/>
                    </a:lnTo>
                    <a:cubicBezTo>
                      <a:pt x="21224" y="0"/>
                      <a:pt x="21600" y="1144"/>
                      <a:pt x="21600" y="2556"/>
                    </a:cubicBezTo>
                    <a:lnTo>
                      <a:pt x="21600" y="12780"/>
                    </a:lnTo>
                    <a:cubicBezTo>
                      <a:pt x="21600" y="14191"/>
                      <a:pt x="21224" y="15336"/>
                      <a:pt x="20761" y="15336"/>
                    </a:cubicBezTo>
                    <a:lnTo>
                      <a:pt x="9000" y="15336"/>
                    </a:lnTo>
                    <a:lnTo>
                      <a:pt x="5174" y="21600"/>
                    </a:lnTo>
                    <a:lnTo>
                      <a:pt x="3600" y="15336"/>
                    </a:lnTo>
                    <a:lnTo>
                      <a:pt x="839" y="15336"/>
                    </a:lnTo>
                    <a:cubicBezTo>
                      <a:pt x="376" y="15336"/>
                      <a:pt x="0" y="14191"/>
                      <a:pt x="0" y="12780"/>
                    </a:cubicBezTo>
                    <a:lnTo>
                      <a:pt x="0" y="12780"/>
                    </a:lnTo>
                    <a:lnTo>
                      <a:pt x="0" y="894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</a:p>
            </p:txBody>
          </p:sp>
          <p:sp>
            <p:nvSpPr>
              <p:cNvPr id="124" name="Shape 124"/>
              <p:cNvSpPr/>
              <p:nvPr/>
            </p:nvSpPr>
            <p:spPr>
              <a:xfrm>
                <a:off x="24559" y="28029"/>
                <a:ext cx="2108783" cy="447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1200"/>
                  <a:t>This is plagiarism. You can’t just “import essay.”</a:t>
                </a:r>
              </a:p>
            </p:txBody>
          </p:sp>
        </p:grpSp>
        <p:sp>
          <p:nvSpPr>
            <p:cNvPr id="126" name="Shape 126"/>
            <p:cNvSpPr/>
            <p:nvPr/>
          </p:nvSpPr>
          <p:spPr>
            <a:xfrm>
              <a:off x="3665266" y="998206"/>
              <a:ext cx="468001" cy="503102"/>
            </a:xfrm>
            <a:prstGeom prst="rect">
              <a:avLst/>
            </a:prstGeom>
            <a:solidFill>
              <a:srgbClr val="ECE6D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29" name="Group 129"/>
            <p:cNvGrpSpPr/>
            <p:nvPr/>
          </p:nvGrpSpPr>
          <p:grpSpPr>
            <a:xfrm>
              <a:off x="2787442" y="598814"/>
              <a:ext cx="2301301" cy="769477"/>
              <a:chOff x="0" y="0"/>
              <a:chExt cx="2301300" cy="769476"/>
            </a:xfrm>
          </p:grpSpPr>
          <p:sp>
            <p:nvSpPr>
              <p:cNvPr id="127" name="Shape 127"/>
              <p:cNvSpPr/>
              <p:nvPr/>
            </p:nvSpPr>
            <p:spPr>
              <a:xfrm>
                <a:off x="0" y="60870"/>
                <a:ext cx="2301301" cy="70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556"/>
                    </a:moveTo>
                    <a:cubicBezTo>
                      <a:pt x="0" y="1144"/>
                      <a:pt x="352" y="0"/>
                      <a:pt x="787" y="0"/>
                    </a:cubicBezTo>
                    <a:lnTo>
                      <a:pt x="3600" y="0"/>
                    </a:lnTo>
                    <a:lnTo>
                      <a:pt x="20813" y="0"/>
                    </a:lnTo>
                    <a:cubicBezTo>
                      <a:pt x="21248" y="0"/>
                      <a:pt x="21600" y="1144"/>
                      <a:pt x="21600" y="2556"/>
                    </a:cubicBezTo>
                    <a:lnTo>
                      <a:pt x="21600" y="12780"/>
                    </a:lnTo>
                    <a:cubicBezTo>
                      <a:pt x="21600" y="14191"/>
                      <a:pt x="21248" y="15336"/>
                      <a:pt x="20813" y="15336"/>
                    </a:cubicBezTo>
                    <a:lnTo>
                      <a:pt x="9000" y="15336"/>
                    </a:lnTo>
                    <a:lnTo>
                      <a:pt x="5174" y="21600"/>
                    </a:lnTo>
                    <a:lnTo>
                      <a:pt x="3600" y="15336"/>
                    </a:lnTo>
                    <a:lnTo>
                      <a:pt x="787" y="15336"/>
                    </a:lnTo>
                    <a:cubicBezTo>
                      <a:pt x="352" y="15336"/>
                      <a:pt x="0" y="14191"/>
                      <a:pt x="0" y="12780"/>
                    </a:cubicBezTo>
                    <a:lnTo>
                      <a:pt x="0" y="12780"/>
                    </a:lnTo>
                    <a:lnTo>
                      <a:pt x="0" y="894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</a:p>
            </p:txBody>
          </p:sp>
          <p:sp>
            <p:nvSpPr>
              <p:cNvPr id="128" name="Shape 128"/>
              <p:cNvSpPr/>
              <p:nvPr/>
            </p:nvSpPr>
            <p:spPr>
              <a:xfrm>
                <a:off x="24558" y="-1"/>
                <a:ext cx="2252184" cy="624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1200"/>
                  <a:t>I’m two pages in and I still have no idea what you’re saying.</a:t>
                </a:r>
              </a:p>
            </p:txBody>
          </p:sp>
        </p:grpSp>
        <p:sp>
          <p:nvSpPr>
            <p:cNvPr id="130" name="Shape 130"/>
            <p:cNvSpPr/>
            <p:nvPr/>
          </p:nvSpPr>
          <p:spPr>
            <a:xfrm>
              <a:off x="967785" y="4554647"/>
              <a:ext cx="486601" cy="503101"/>
            </a:xfrm>
            <a:prstGeom prst="rect">
              <a:avLst/>
            </a:prstGeom>
            <a:solidFill>
              <a:srgbClr val="ECE6D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3" name="Group 133"/>
            <p:cNvGrpSpPr/>
            <p:nvPr/>
          </p:nvGrpSpPr>
          <p:grpSpPr>
            <a:xfrm>
              <a:off x="89961" y="4137019"/>
              <a:ext cx="2392802" cy="802455"/>
              <a:chOff x="0" y="0"/>
              <a:chExt cx="2392800" cy="802454"/>
            </a:xfrm>
          </p:grpSpPr>
          <p:sp>
            <p:nvSpPr>
              <p:cNvPr id="131" name="Shape 131"/>
              <p:cNvSpPr/>
              <p:nvPr/>
            </p:nvSpPr>
            <p:spPr>
              <a:xfrm>
                <a:off x="0" y="42719"/>
                <a:ext cx="2392801" cy="7597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556"/>
                    </a:moveTo>
                    <a:cubicBezTo>
                      <a:pt x="0" y="1144"/>
                      <a:pt x="363" y="0"/>
                      <a:pt x="812" y="0"/>
                    </a:cubicBezTo>
                    <a:lnTo>
                      <a:pt x="3600" y="0"/>
                    </a:lnTo>
                    <a:lnTo>
                      <a:pt x="20788" y="0"/>
                    </a:lnTo>
                    <a:cubicBezTo>
                      <a:pt x="21237" y="0"/>
                      <a:pt x="21600" y="1144"/>
                      <a:pt x="21600" y="2556"/>
                    </a:cubicBezTo>
                    <a:lnTo>
                      <a:pt x="21600" y="12780"/>
                    </a:lnTo>
                    <a:cubicBezTo>
                      <a:pt x="21600" y="14191"/>
                      <a:pt x="21237" y="15336"/>
                      <a:pt x="20788" y="15336"/>
                    </a:cubicBezTo>
                    <a:lnTo>
                      <a:pt x="9000" y="15336"/>
                    </a:lnTo>
                    <a:lnTo>
                      <a:pt x="5174" y="21600"/>
                    </a:lnTo>
                    <a:lnTo>
                      <a:pt x="3600" y="15336"/>
                    </a:lnTo>
                    <a:lnTo>
                      <a:pt x="812" y="15336"/>
                    </a:lnTo>
                    <a:cubicBezTo>
                      <a:pt x="363" y="15336"/>
                      <a:pt x="0" y="14191"/>
                      <a:pt x="0" y="12780"/>
                    </a:cubicBezTo>
                    <a:lnTo>
                      <a:pt x="0" y="12780"/>
                    </a:lnTo>
                    <a:lnTo>
                      <a:pt x="0" y="894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26331" y="-1"/>
                <a:ext cx="2340139" cy="624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1200"/>
                  <a:t>Did you really have to redefine every word in the English language?</a:t>
                </a:r>
              </a:p>
            </p:txBody>
          </p:sp>
        </p:grpSp>
        <p:sp>
          <p:nvSpPr>
            <p:cNvPr id="134" name="Shape 134"/>
            <p:cNvSpPr/>
            <p:nvPr/>
          </p:nvSpPr>
          <p:spPr>
            <a:xfrm>
              <a:off x="3768113" y="4513784"/>
              <a:ext cx="365101" cy="631501"/>
            </a:xfrm>
            <a:prstGeom prst="rect">
              <a:avLst/>
            </a:prstGeom>
            <a:solidFill>
              <a:srgbClr val="ECE6D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grpSp>
          <p:nvGrpSpPr>
            <p:cNvPr id="137" name="Group 137"/>
            <p:cNvGrpSpPr/>
            <p:nvPr/>
          </p:nvGrpSpPr>
          <p:grpSpPr>
            <a:xfrm>
              <a:off x="2739830" y="4179739"/>
              <a:ext cx="2477101" cy="743157"/>
              <a:chOff x="0" y="0"/>
              <a:chExt cx="2477099" cy="743155"/>
            </a:xfrm>
          </p:grpSpPr>
          <p:sp>
            <p:nvSpPr>
              <p:cNvPr id="135" name="Shape 135"/>
              <p:cNvSpPr/>
              <p:nvPr/>
            </p:nvSpPr>
            <p:spPr>
              <a:xfrm>
                <a:off x="0" y="0"/>
                <a:ext cx="2477100" cy="7431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059"/>
                    </a:moveTo>
                    <a:cubicBezTo>
                      <a:pt x="0" y="1370"/>
                      <a:pt x="411" y="0"/>
                      <a:pt x="918" y="0"/>
                    </a:cubicBezTo>
                    <a:lnTo>
                      <a:pt x="3600" y="0"/>
                    </a:lnTo>
                    <a:lnTo>
                      <a:pt x="20682" y="0"/>
                    </a:lnTo>
                    <a:cubicBezTo>
                      <a:pt x="21189" y="0"/>
                      <a:pt x="21600" y="1370"/>
                      <a:pt x="21600" y="3059"/>
                    </a:cubicBezTo>
                    <a:lnTo>
                      <a:pt x="21600" y="15296"/>
                    </a:lnTo>
                    <a:cubicBezTo>
                      <a:pt x="21600" y="16985"/>
                      <a:pt x="21189" y="18355"/>
                      <a:pt x="20682" y="18355"/>
                    </a:cubicBezTo>
                    <a:lnTo>
                      <a:pt x="9000" y="18355"/>
                    </a:lnTo>
                    <a:lnTo>
                      <a:pt x="5493" y="21600"/>
                    </a:lnTo>
                    <a:lnTo>
                      <a:pt x="3600" y="18355"/>
                    </a:lnTo>
                    <a:lnTo>
                      <a:pt x="918" y="18355"/>
                    </a:lnTo>
                    <a:cubicBezTo>
                      <a:pt x="411" y="18355"/>
                      <a:pt x="0" y="16985"/>
                      <a:pt x="0" y="15296"/>
                    </a:cubicBezTo>
                    <a:lnTo>
                      <a:pt x="0" y="15296"/>
                    </a:lnTo>
                    <a:lnTo>
                      <a:pt x="0" y="1070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</a:p>
            </p:txBody>
          </p:sp>
          <p:sp>
            <p:nvSpPr>
              <p:cNvPr id="136" name="Shape 136"/>
              <p:cNvSpPr/>
              <p:nvPr/>
            </p:nvSpPr>
            <p:spPr>
              <a:xfrm>
                <a:off x="30826" y="3329"/>
                <a:ext cx="2415447" cy="624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1200"/>
                  <a:t>This is great, but you forgot to add a null terminator. Now I’m just reading garbage.</a:t>
                </a:r>
              </a:p>
            </p:txBody>
          </p:sp>
        </p:grpSp>
      </p:grp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Python 2 vs Python 3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buSzTx/>
              <a:buNone/>
            </a:lvl1pPr>
          </a:lstStyle>
          <a:p>
            <a:pPr lvl="0">
              <a:defRPr sz="1800"/>
            </a:pPr>
            <a:r>
              <a:rPr sz="1400"/>
              <a:t>Really no reasons to learn Python 2 in 2020 :-)</a:t>
            </a:r>
          </a:p>
        </p:txBody>
      </p:sp>
      <p:pic>
        <p:nvPicPr>
          <p:cNvPr id="142" name="image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4477" y="468218"/>
            <a:ext cx="4018723" cy="1357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How to use Python ?</a:t>
            </a:r>
          </a:p>
        </p:txBody>
      </p:sp>
      <p:pic>
        <p:nvPicPr>
          <p:cNvPr id="145" name="image1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2787" y="814088"/>
            <a:ext cx="4908677" cy="5129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1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" y="1608975"/>
            <a:ext cx="5173601" cy="4228925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1776349" y="5943250"/>
            <a:ext cx="3297301" cy="10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 sz="1800"/>
            </a:pPr>
            <a:r>
              <a:rPr sz="1900">
                <a:latin typeface="Calibri"/>
                <a:ea typeface="Calibri"/>
                <a:cs typeface="Calibri"/>
                <a:sym typeface="Calibri"/>
              </a:rPr>
              <a:t>Scripts and Python text files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defRPr sz="1800"/>
            </a:pPr>
            <a:r>
              <a:rPr sz="1900">
                <a:latin typeface="Calibri"/>
                <a:ea typeface="Calibri"/>
                <a:cs typeface="Calibri"/>
                <a:sym typeface="Calibri"/>
              </a:rPr>
              <a:t>(in a text editor, offline, usually)</a:t>
            </a:r>
          </a:p>
        </p:txBody>
      </p:sp>
      <p:sp>
        <p:nvSpPr>
          <p:cNvPr id="148" name="Shape 148"/>
          <p:cNvSpPr/>
          <p:nvPr/>
        </p:nvSpPr>
        <p:spPr>
          <a:xfrm>
            <a:off x="6802977" y="5943250"/>
            <a:ext cx="4008301" cy="74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 sz="1800"/>
            </a:pPr>
            <a:r>
              <a:rPr sz="1900">
                <a:latin typeface="Calibri"/>
                <a:ea typeface="Calibri"/>
                <a:cs typeface="Calibri"/>
                <a:sym typeface="Calibri"/>
              </a:rPr>
              <a:t>Notebooks (text + viz + code)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defRPr sz="1800"/>
            </a:pPr>
            <a:r>
              <a:rPr sz="1900">
                <a:latin typeface="Calibri"/>
                <a:ea typeface="Calibri"/>
                <a:cs typeface="Calibri"/>
                <a:sym typeface="Calibri"/>
              </a:rPr>
              <a:t>(in web browser, online or offline)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Running on your laptop</a:t>
            </a:r>
          </a:p>
        </p:txBody>
      </p:sp>
      <p:sp>
        <p:nvSpPr>
          <p:cNvPr id="153" name="Shape 153"/>
          <p:cNvSpPr/>
          <p:nvPr>
            <p:ph type="body" idx="1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>
              <a:spcBef>
                <a:spcPts val="500"/>
              </a:spcBef>
              <a:buSzTx/>
              <a:buNone/>
              <a:defRPr sz="1800"/>
            </a:pPr>
            <a:r>
              <a:rPr sz="1400"/>
              <a:t>Download Anaconda</a:t>
            </a:r>
            <a:endParaRPr sz="1400"/>
          </a:p>
          <a:p>
            <a:pPr lvl="0" marL="0" indent="0">
              <a:spcBef>
                <a:spcPts val="500"/>
              </a:spcBef>
              <a:buSzTx/>
              <a:buNone/>
              <a:defRPr sz="1800"/>
            </a:pPr>
            <a:r>
              <a:rPr sz="2400">
                <a:hlinkClick r:id="rId2" invalidUrl="" action="" tgtFrame="" tooltip="" history="1" highlightClick="0" endSnd="0"/>
              </a:rPr>
              <a:t>https://www.anaconda.com/products/individual</a:t>
            </a:r>
            <a:endParaRPr sz="2400"/>
          </a:p>
          <a:p>
            <a:pPr lvl="0" marL="0" indent="0">
              <a:spcBef>
                <a:spcPts val="500"/>
              </a:spcBef>
              <a:buSzTx/>
              <a:buNone/>
              <a:defRPr sz="1800"/>
            </a:pPr>
            <a:r>
              <a:rPr sz="2400"/>
              <a:t>Comes with all you need</a:t>
            </a:r>
            <a:endParaRPr sz="2400"/>
          </a:p>
          <a:p>
            <a:pPr lvl="0" marL="729342" indent="-653142">
              <a:spcBef>
                <a:spcPts val="500"/>
              </a:spcBef>
              <a:buSzPts val="2400"/>
              <a:buChar char="-"/>
              <a:defRPr sz="1800"/>
            </a:pPr>
            <a:r>
              <a:rPr sz="2400"/>
              <a:t>Many modules preinstalled</a:t>
            </a:r>
            <a:endParaRPr sz="2400"/>
          </a:p>
          <a:p>
            <a:pPr lvl="0" marL="729342" indent="-653142">
              <a:spcBef>
                <a:spcPts val="0"/>
              </a:spcBef>
              <a:buSzPts val="2400"/>
              <a:buChar char="-"/>
              <a:defRPr sz="1800"/>
            </a:pPr>
            <a:r>
              <a:rPr sz="2400"/>
              <a:t>Can use for scripts from terminal</a:t>
            </a:r>
            <a:endParaRPr sz="2400"/>
          </a:p>
          <a:p>
            <a:pPr lvl="0" marL="729342" indent="-653142">
              <a:spcBef>
                <a:spcPts val="0"/>
              </a:spcBef>
              <a:buSzPts val="2400"/>
              <a:buChar char="-"/>
              <a:defRPr sz="1800"/>
            </a:pPr>
            <a:r>
              <a:rPr sz="2400"/>
              <a:t>Can use for Jupyter notebooks from browser</a:t>
            </a:r>
          </a:p>
        </p:txBody>
      </p:sp>
      <p:pic>
        <p:nvPicPr>
          <p:cNvPr id="154" name="image1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0752" y="1253324"/>
            <a:ext cx="4391549" cy="4351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6000"/>
              <a:t>Let’s open the first Notebook!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Strings indexing</a:t>
            </a:r>
          </a:p>
        </p:txBody>
      </p:sp>
      <p:graphicFrame>
        <p:nvGraphicFramePr>
          <p:cNvPr id="159" name="Table 159"/>
          <p:cNvGraphicFramePr/>
          <p:nvPr/>
        </p:nvGraphicFramePr>
        <p:xfrm>
          <a:off x="-1505801" y="2528975"/>
          <a:ext cx="9101802" cy="300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137725"/>
                <a:gridCol w="1137725"/>
                <a:gridCol w="1137725"/>
                <a:gridCol w="1137725"/>
                <a:gridCol w="1137725"/>
                <a:gridCol w="1137725"/>
                <a:gridCol w="1137725"/>
                <a:gridCol w="1137725"/>
              </a:tblGrid>
              <a:tr h="1000000"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</a:tr>
              <a:tr h="1000000"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</a:tr>
              <a:tr h="1000000"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-8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-7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-6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-5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-4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-3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-2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-1</a:t>
                      </a:r>
                    </a:p>
                  </a:txBody>
                  <a:tcPr marL="91425" marR="91425" marT="91425" marB="91425" anchor="ctr" anchorCtr="0" horzOverflow="overflow">
                    <a:lnL>
                      <a:solidFill>
                        <a:srgbClr val="9E9E9E"/>
                      </a:solidFill>
                      <a:round/>
                    </a:lnL>
                    <a:lnR>
                      <a:solidFill>
                        <a:srgbClr val="9E9E9E"/>
                      </a:solidFill>
                      <a:round/>
                    </a:lnR>
                    <a:lnT>
                      <a:solidFill>
                        <a:srgbClr val="9E9E9E"/>
                      </a:solidFill>
                      <a:round/>
                    </a:lnT>
                    <a:lnB>
                      <a:solidFill>
                        <a:srgbClr val="9E9E9E"/>
                      </a:solidFill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0" name="Shape 160"/>
          <p:cNvSpPr/>
          <p:nvPr/>
        </p:nvSpPr>
        <p:spPr>
          <a:xfrm>
            <a:off x="4515899" y="1762899"/>
            <a:ext cx="3160202" cy="56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26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lvl="0">
              <a:defRPr sz="1800"/>
            </a:pPr>
            <a:r>
              <a:rPr sz="2600"/>
              <a:t>s = “abcdefgh”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Dictionaries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6000"/>
              <a:t>Introduction to Python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defTabSz="585215">
              <a:lnSpc>
                <a:spcPct val="70000"/>
              </a:lnSpc>
              <a:spcBef>
                <a:spcPts val="0"/>
              </a:spcBef>
              <a:defRPr sz="1800"/>
            </a:pPr>
            <a:endParaRPr sz="1152"/>
          </a:p>
          <a:p>
            <a:pPr lvl="0" defTabSz="585215">
              <a:lnSpc>
                <a:spcPct val="70000"/>
              </a:lnSpc>
              <a:spcBef>
                <a:spcPts val="600"/>
              </a:spcBef>
              <a:defRPr sz="1800"/>
            </a:pPr>
            <a:r>
              <a:rPr sz="1152"/>
              <a:t>Léopold Cambier</a:t>
            </a:r>
            <a:endParaRPr sz="1152"/>
          </a:p>
          <a:p>
            <a:pPr lvl="0" defTabSz="585215">
              <a:lnSpc>
                <a:spcPct val="70000"/>
              </a:lnSpc>
              <a:spcBef>
                <a:spcPts val="600"/>
              </a:spcBef>
              <a:defRPr sz="1800"/>
            </a:pPr>
            <a:r>
              <a:rPr sz="1152">
                <a:latin typeface="Courier"/>
                <a:ea typeface="Courier"/>
                <a:cs typeface="Courier"/>
                <a:sym typeface="Courier"/>
              </a:rPr>
              <a:t>lcambier@stanford.edu</a:t>
            </a:r>
            <a:endParaRPr sz="1152">
              <a:latin typeface="Courier"/>
              <a:ea typeface="Courier"/>
              <a:cs typeface="Courier"/>
              <a:sym typeface="Courier"/>
            </a:endParaRPr>
          </a:p>
          <a:p>
            <a:pPr lvl="0" defTabSz="585215">
              <a:lnSpc>
                <a:spcPct val="70000"/>
              </a:lnSpc>
              <a:spcBef>
                <a:spcPts val="600"/>
              </a:spcBef>
              <a:defRPr sz="1800"/>
            </a:pPr>
            <a:endParaRPr sz="1152"/>
          </a:p>
          <a:p>
            <a:pPr lvl="0" defTabSz="585215">
              <a:lnSpc>
                <a:spcPct val="70000"/>
              </a:lnSpc>
              <a:spcBef>
                <a:spcPts val="600"/>
              </a:spcBef>
              <a:defRPr sz="1800"/>
            </a:pPr>
            <a:r>
              <a:rPr sz="1152"/>
              <a:t>ICME Summer Workshops</a:t>
            </a:r>
            <a:endParaRPr sz="1152"/>
          </a:p>
          <a:p>
            <a:pPr lvl="0" defTabSz="585215">
              <a:lnSpc>
                <a:spcPct val="70000"/>
              </a:lnSpc>
              <a:spcBef>
                <a:spcPts val="600"/>
              </a:spcBef>
              <a:defRPr sz="1800"/>
            </a:pPr>
            <a:r>
              <a:rPr sz="1152"/>
              <a:t>Fundamentals of Data Science</a:t>
            </a:r>
            <a:endParaRPr sz="1152"/>
          </a:p>
          <a:p>
            <a:pPr lvl="0" defTabSz="585215">
              <a:lnSpc>
                <a:spcPct val="70000"/>
              </a:lnSpc>
              <a:spcBef>
                <a:spcPts val="600"/>
              </a:spcBef>
              <a:defRPr sz="1800"/>
            </a:pPr>
            <a:endParaRPr sz="1152"/>
          </a:p>
          <a:p>
            <a:pPr lvl="0" defTabSz="585215">
              <a:lnSpc>
                <a:spcPct val="70000"/>
              </a:lnSpc>
              <a:spcBef>
                <a:spcPts val="600"/>
              </a:spcBef>
              <a:defRPr sz="1800"/>
            </a:pPr>
            <a:r>
              <a:rPr sz="1152"/>
              <a:t>August 18, 2020</a:t>
            </a:r>
          </a:p>
        </p:txBody>
      </p:sp>
      <p:pic>
        <p:nvPicPr>
          <p:cNvPr id="72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90448" y="260880"/>
            <a:ext cx="1460917" cy="1460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image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021" y="523081"/>
            <a:ext cx="2509562" cy="1143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Everything is a reference (1)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xfrm>
            <a:off x="838200" y="1825625"/>
            <a:ext cx="5282401" cy="43512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>
              <a:lnSpc>
                <a:spcPct val="135714"/>
              </a:lnSpc>
              <a:spcBef>
                <a:spcPts val="0"/>
              </a:spcBef>
              <a:buSzTx/>
              <a:buNone/>
              <a:defRPr sz="1800"/>
            </a:pP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a = </a:t>
            </a:r>
            <a:r>
              <a:rPr sz="45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4500">
              <a:solidFill>
                <a:srgbClr val="09885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lnSpc>
                <a:spcPct val="135714"/>
              </a:lnSpc>
              <a:spcBef>
                <a:spcPts val="0"/>
              </a:spcBef>
              <a:buSzTx/>
              <a:buNone/>
              <a:defRPr sz="1800"/>
            </a:pP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a = </a:t>
            </a:r>
            <a:r>
              <a:rPr sz="45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Everything is a reference (2)</a:t>
            </a:r>
          </a:p>
        </p:txBody>
      </p:sp>
      <p:sp>
        <p:nvSpPr>
          <p:cNvPr id="168" name="Shape 168"/>
          <p:cNvSpPr/>
          <p:nvPr>
            <p:ph type="body" idx="1"/>
          </p:nvPr>
        </p:nvSpPr>
        <p:spPr>
          <a:xfrm>
            <a:off x="838199" y="1825625"/>
            <a:ext cx="5198102" cy="43512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>
              <a:lnSpc>
                <a:spcPct val="135714"/>
              </a:lnSpc>
              <a:spcBef>
                <a:spcPts val="0"/>
              </a:spcBef>
              <a:buSzTx/>
              <a:buNone/>
              <a:defRPr sz="1800"/>
            </a:pP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a = </a:t>
            </a:r>
            <a:r>
              <a:rPr sz="45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"Stanford"</a:t>
            </a:r>
            <a:endParaRPr sz="45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lnSpc>
                <a:spcPct val="135714"/>
              </a:lnSpc>
              <a:spcBef>
                <a:spcPts val="0"/>
              </a:spcBef>
              <a:buSzTx/>
              <a:buNone/>
              <a:defRPr sz="1800"/>
            </a:pP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b = a</a:t>
            </a:r>
            <a:endParaRPr sz="45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lnSpc>
                <a:spcPct val="135714"/>
              </a:lnSpc>
              <a:spcBef>
                <a:spcPts val="0"/>
              </a:spcBef>
              <a:buSzTx/>
              <a:buNone/>
              <a:defRPr sz="1800"/>
            </a:pP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a = </a:t>
            </a:r>
            <a:r>
              <a:rPr sz="45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"ICME"</a:t>
            </a:r>
            <a:endParaRPr sz="45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lnSpc>
                <a:spcPct val="135714"/>
              </a:lnSpc>
              <a:spcBef>
                <a:spcPts val="0"/>
              </a:spcBef>
              <a:buSzTx/>
              <a:buNone/>
              <a:defRPr sz="1800"/>
            </a:pPr>
            <a:r>
              <a:rPr sz="45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(b)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Everything is a reference (3)</a:t>
            </a:r>
          </a:p>
        </p:txBody>
      </p:sp>
      <p:sp>
        <p:nvSpPr>
          <p:cNvPr id="171" name="Shape 171"/>
          <p:cNvSpPr/>
          <p:nvPr>
            <p:ph type="body" idx="1"/>
          </p:nvPr>
        </p:nvSpPr>
        <p:spPr>
          <a:xfrm>
            <a:off x="838199" y="1825625"/>
            <a:ext cx="5198102" cy="43512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>
              <a:lnSpc>
                <a:spcPct val="135714"/>
              </a:lnSpc>
              <a:spcBef>
                <a:spcPts val="0"/>
              </a:spcBef>
              <a:buSzTx/>
              <a:buNone/>
              <a:defRPr sz="1800"/>
            </a:pP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a = [</a:t>
            </a:r>
            <a:r>
              <a:rPr sz="45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sz="45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sz="45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45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lnSpc>
                <a:spcPct val="135714"/>
              </a:lnSpc>
              <a:spcBef>
                <a:spcPts val="0"/>
              </a:spcBef>
              <a:buSzTx/>
              <a:buNone/>
              <a:defRPr sz="1800"/>
            </a:pP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b = a</a:t>
            </a:r>
            <a:endParaRPr sz="45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lnSpc>
                <a:spcPct val="135714"/>
              </a:lnSpc>
              <a:spcBef>
                <a:spcPts val="0"/>
              </a:spcBef>
              <a:buSzTx/>
              <a:buNone/>
              <a:defRPr sz="1800"/>
            </a:pP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a[</a:t>
            </a:r>
            <a:r>
              <a:rPr sz="45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sz="45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"ICME"</a:t>
            </a:r>
            <a:endParaRPr sz="45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lnSpc>
                <a:spcPct val="135714"/>
              </a:lnSpc>
              <a:spcBef>
                <a:spcPts val="0"/>
              </a:spcBef>
              <a:buSzTx/>
              <a:buNone/>
              <a:defRPr sz="1800"/>
            </a:pPr>
            <a:r>
              <a:rPr sz="45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(b)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Everything is a reference (4)</a:t>
            </a:r>
          </a:p>
        </p:txBody>
      </p:sp>
      <p:sp>
        <p:nvSpPr>
          <p:cNvPr id="174" name="Shape 174"/>
          <p:cNvSpPr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>
              <a:lnSpc>
                <a:spcPct val="135714"/>
              </a:lnSpc>
              <a:spcBef>
                <a:spcPts val="0"/>
              </a:spcBef>
              <a:buSzTx/>
              <a:buNone/>
              <a:defRPr sz="1800"/>
            </a:pP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a = [</a:t>
            </a:r>
            <a:r>
              <a:rPr sz="45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sz="45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45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lnSpc>
                <a:spcPct val="135714"/>
              </a:lnSpc>
              <a:spcBef>
                <a:spcPts val="0"/>
              </a:spcBef>
              <a:buSzTx/>
              <a:buNone/>
              <a:defRPr sz="1800"/>
            </a:pP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t = (a, </a:t>
            </a:r>
            <a:r>
              <a:rPr sz="45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sz="45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"String"</a:t>
            </a: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5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lnSpc>
                <a:spcPct val="135714"/>
              </a:lnSpc>
              <a:spcBef>
                <a:spcPts val="0"/>
              </a:spcBef>
              <a:buSzTx/>
              <a:buNone/>
              <a:defRPr sz="1800"/>
            </a:pP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a[</a:t>
            </a:r>
            <a:r>
              <a:rPr sz="45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] = [</a:t>
            </a:r>
            <a:r>
              <a:rPr sz="45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sz="45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45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lnSpc>
                <a:spcPct val="135714"/>
              </a:lnSpc>
              <a:spcBef>
                <a:spcPts val="0"/>
              </a:spcBef>
              <a:buSzTx/>
              <a:buNone/>
              <a:defRPr sz="1800"/>
            </a:pPr>
            <a:r>
              <a:rPr sz="45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(t)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Everything is a reference (5)</a:t>
            </a:r>
          </a:p>
        </p:txBody>
      </p:sp>
      <p:sp>
        <p:nvSpPr>
          <p:cNvPr id="177" name="Shape 177"/>
          <p:cNvSpPr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>
              <a:lnSpc>
                <a:spcPct val="135714"/>
              </a:lnSpc>
              <a:spcBef>
                <a:spcPts val="0"/>
              </a:spcBef>
              <a:buSzTx/>
              <a:buNone/>
              <a:defRPr sz="1800"/>
            </a:pPr>
            <a:r>
              <a:rPr sz="4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45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fun</a:t>
            </a: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45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45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lnSpc>
                <a:spcPct val="135714"/>
              </a:lnSpc>
              <a:spcBef>
                <a:spcPts val="0"/>
              </a:spcBef>
              <a:buSzTx/>
              <a:buNone/>
              <a:defRPr sz="1800"/>
            </a:pP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sz="45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same as x = a</a:t>
            </a:r>
            <a:endParaRPr sz="45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lnSpc>
                <a:spcPct val="135714"/>
              </a:lnSpc>
              <a:spcBef>
                <a:spcPts val="0"/>
              </a:spcBef>
              <a:buSzTx/>
              <a:buNone/>
              <a:defRPr sz="1800"/>
            </a:pPr>
            <a:r>
              <a:rPr sz="45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# ...</a:t>
            </a:r>
            <a:endParaRPr sz="45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lnSpc>
                <a:spcPct val="135714"/>
              </a:lnSpc>
              <a:spcBef>
                <a:spcPts val="0"/>
              </a:spcBef>
              <a:buSzTx/>
              <a:buNone/>
              <a:defRPr sz="1800"/>
            </a:pP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a = </a:t>
            </a:r>
            <a:r>
              <a:rPr sz="45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Something</a:t>
            </a:r>
            <a:endParaRPr sz="45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lnSpc>
                <a:spcPct val="135714"/>
              </a:lnSpc>
              <a:spcBef>
                <a:spcPts val="0"/>
              </a:spcBef>
              <a:buSzTx/>
              <a:buNone/>
              <a:defRPr sz="1800"/>
            </a:pPr>
            <a:r>
              <a:rPr sz="4500">
                <a:latin typeface="Courier New"/>
                <a:ea typeface="Courier New"/>
                <a:cs typeface="Courier New"/>
                <a:sym typeface="Courier New"/>
              </a:rPr>
              <a:t>fun(a)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Quizzes !</a:t>
            </a:r>
          </a:p>
        </p:txBody>
      </p:sp>
      <p:sp>
        <p:nvSpPr>
          <p:cNvPr id="180" name="Shape 180"/>
          <p:cNvSpPr/>
          <p:nvPr/>
        </p:nvSpPr>
        <p:spPr>
          <a:xfrm>
            <a:off x="838200" y="1825625"/>
            <a:ext cx="10515600" cy="995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56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lvl="0">
              <a:defRPr sz="1800"/>
            </a:pPr>
            <a:r>
              <a:rPr sz="5600"/>
              <a:t>PollEv.com/lc928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Welcome back to Introduction to Python!</a:t>
            </a:r>
          </a:p>
        </p:txBody>
      </p:sp>
      <p:sp>
        <p:nvSpPr>
          <p:cNvPr id="183" name="Shape 183"/>
          <p:cNvSpPr/>
          <p:nvPr>
            <p:ph type="body" idx="1"/>
          </p:nvPr>
        </p:nvSpPr>
        <p:spPr>
          <a:xfrm>
            <a:off x="838200" y="1563399"/>
            <a:ext cx="6731100" cy="46647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>
              <a:lnSpc>
                <a:spcPct val="80000"/>
              </a:lnSpc>
              <a:buSzTx/>
              <a:buNone/>
              <a:defRPr sz="1800"/>
            </a:pPr>
            <a:r>
              <a:rPr sz="2500"/>
              <a:t>Numpy</a:t>
            </a:r>
            <a:endParaRPr sz="2500"/>
          </a:p>
          <a:p>
            <a:pPr lvl="0" marL="0" indent="457200">
              <a:lnSpc>
                <a:spcPct val="80000"/>
              </a:lnSpc>
              <a:spcBef>
                <a:spcPts val="500"/>
              </a:spcBef>
              <a:buSzTx/>
              <a:buNone/>
              <a:defRPr sz="1800"/>
            </a:pPr>
            <a:r>
              <a:rPr sz="2200">
                <a:latin typeface="Courier"/>
                <a:ea typeface="Courier"/>
                <a:cs typeface="Courier"/>
                <a:sym typeface="Courier"/>
              </a:rPr>
              <a:t>bit.ly/3h844uz</a:t>
            </a:r>
            <a:endParaRPr sz="2200">
              <a:latin typeface="Courier"/>
              <a:ea typeface="Courier"/>
              <a:cs typeface="Courier"/>
              <a:sym typeface="Courier"/>
            </a:endParaRPr>
          </a:p>
          <a:p>
            <a:pPr lvl="0" marL="0" indent="0">
              <a:lnSpc>
                <a:spcPct val="80000"/>
              </a:lnSpc>
              <a:buSzTx/>
              <a:buNone/>
              <a:defRPr sz="1800"/>
            </a:pPr>
            <a:r>
              <a:rPr sz="2500"/>
              <a:t>Pandas</a:t>
            </a:r>
            <a:endParaRPr sz="2500"/>
          </a:p>
          <a:p>
            <a:pPr lvl="0" marL="0" indent="0">
              <a:lnSpc>
                <a:spcPct val="80000"/>
              </a:lnSpc>
              <a:buSzTx/>
              <a:buNone/>
              <a:defRPr sz="1800"/>
            </a:pPr>
            <a:r>
              <a:rPr sz="2200"/>
              <a:t>	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bit.ly/3kYEVoy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lnSpc>
                <a:spcPct val="80000"/>
              </a:lnSpc>
              <a:buSzTx/>
              <a:buNone/>
              <a:defRPr sz="1800"/>
            </a:pPr>
            <a:r>
              <a:rPr sz="2500"/>
              <a:t>Sklearn</a:t>
            </a:r>
            <a:endParaRPr sz="2500"/>
          </a:p>
          <a:p>
            <a:pPr lvl="0" marL="0" indent="457200">
              <a:lnSpc>
                <a:spcPct val="80000"/>
              </a:lnSpc>
              <a:spcBef>
                <a:spcPts val="500"/>
              </a:spcBef>
              <a:buSzTx/>
              <a:buNone/>
              <a:defRPr sz="1800"/>
            </a:pPr>
            <a:r>
              <a:rPr sz="2200">
                <a:latin typeface="Courier"/>
                <a:ea typeface="Courier"/>
                <a:cs typeface="Courier"/>
                <a:sym typeface="Courier"/>
              </a:rPr>
              <a:t>bit.ly/3280RF8</a:t>
            </a:r>
            <a:endParaRPr sz="2200">
              <a:latin typeface="Courier"/>
              <a:ea typeface="Courier"/>
              <a:cs typeface="Courier"/>
              <a:sym typeface="Courier"/>
            </a:endParaRPr>
          </a:p>
          <a:p>
            <a:pPr lvl="1" marL="0" indent="0">
              <a:lnSpc>
                <a:spcPct val="80000"/>
              </a:lnSpc>
              <a:spcBef>
                <a:spcPts val="500"/>
              </a:spcBef>
              <a:buSzTx/>
              <a:buNone/>
              <a:defRPr sz="1800"/>
            </a:pPr>
            <a:endParaRPr sz="2200">
              <a:latin typeface="Courier"/>
              <a:ea typeface="Courier"/>
              <a:cs typeface="Courier"/>
              <a:sym typeface="Courier"/>
            </a:endParaRPr>
          </a:p>
          <a:p>
            <a:pPr lvl="1" marL="0" indent="0">
              <a:lnSpc>
                <a:spcPct val="80000"/>
              </a:lnSpc>
              <a:spcBef>
                <a:spcPts val="500"/>
              </a:spcBef>
              <a:buSzTx/>
              <a:buNone/>
              <a:defRPr sz="1800"/>
            </a:pPr>
            <a:endParaRPr sz="2200">
              <a:latin typeface="Courier"/>
              <a:ea typeface="Courier"/>
              <a:cs typeface="Courier"/>
              <a:sym typeface="Courier"/>
            </a:endParaRPr>
          </a:p>
          <a:p>
            <a:pPr lvl="0" marL="0" indent="0">
              <a:lnSpc>
                <a:spcPct val="80000"/>
              </a:lnSpc>
              <a:buSzTx/>
              <a:buNone/>
              <a:defRPr sz="1800"/>
            </a:pPr>
            <a:r>
              <a:rPr sz="2500"/>
              <a:t>No Colab? Download code from</a:t>
            </a:r>
            <a:endParaRPr sz="2500"/>
          </a:p>
          <a:p>
            <a:pPr lvl="0" marL="0" indent="457200">
              <a:lnSpc>
                <a:spcPct val="80000"/>
              </a:lnSpc>
              <a:buSzTx/>
              <a:buNone/>
              <a:defRPr sz="1800"/>
            </a:pPr>
            <a:r>
              <a:rPr sz="1700">
                <a:latin typeface="Courier"/>
                <a:ea typeface="Courier"/>
                <a:cs typeface="Courier"/>
                <a:sym typeface="Courier"/>
              </a:rPr>
              <a:t>www.stanford.edu/~lcambier/pc/code_data.zip</a:t>
            </a:r>
            <a:endParaRPr sz="1700">
              <a:latin typeface="Courier"/>
              <a:ea typeface="Courier"/>
              <a:cs typeface="Courier"/>
              <a:sym typeface="Courier"/>
            </a:endParaRPr>
          </a:p>
          <a:p>
            <a:pPr lvl="0" marL="0" indent="0">
              <a:lnSpc>
                <a:spcPct val="80000"/>
              </a:lnSpc>
              <a:buSzTx/>
              <a:buNone/>
              <a:defRPr sz="1800"/>
            </a:pPr>
            <a:r>
              <a:rPr sz="1500"/>
              <a:t>Open Python.ipynb in Jupyter (Anaconda Navigator → Jupyter → Select file)</a:t>
            </a:r>
          </a:p>
        </p:txBody>
      </p:sp>
      <p:pic>
        <p:nvPicPr>
          <p:cNvPr id="184" name="image1.png" descr="Snake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8571" y="5651991"/>
            <a:ext cx="914401" cy="91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5"/>
          <p:cNvSpPr/>
          <p:nvPr/>
        </p:nvSpPr>
        <p:spPr>
          <a:xfrm>
            <a:off x="838200" y="1615425"/>
            <a:ext cx="3102300" cy="2482801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86" name="image2.png"/>
          <p:cNvPicPr/>
          <p:nvPr/>
        </p:nvPicPr>
        <p:blipFill>
          <a:blip r:embed="rId4">
            <a:extLst/>
          </a:blip>
          <a:srcRect l="4962" t="12903" r="36991" b="62650"/>
          <a:stretch>
            <a:fillRect/>
          </a:stretch>
        </p:blipFill>
        <p:spPr>
          <a:xfrm>
            <a:off x="7491454" y="3006449"/>
            <a:ext cx="3294580" cy="622025"/>
          </a:xfrm>
          <a:prstGeom prst="rect">
            <a:avLst/>
          </a:prstGeom>
          <a:ln w="38100">
            <a:solidFill/>
            <a:round/>
          </a:ln>
        </p:spPr>
      </p:pic>
      <p:sp>
        <p:nvSpPr>
          <p:cNvPr id="187" name="Shape 187"/>
          <p:cNvSpPr/>
          <p:nvPr/>
        </p:nvSpPr>
        <p:spPr>
          <a:xfrm flipH="1" rot="10800656">
            <a:off x="4147654" y="1879955"/>
            <a:ext cx="3146701" cy="5955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>
            <a:solidFill>
              <a:srgbClr val="31538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7391249" y="1879637"/>
            <a:ext cx="3495300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500"/>
              <a:t>Open link in web browser</a:t>
            </a:r>
          </a:p>
        </p:txBody>
      </p:sp>
      <p:sp>
        <p:nvSpPr>
          <p:cNvPr id="189" name="Shape 189"/>
          <p:cNvSpPr/>
          <p:nvPr/>
        </p:nvSpPr>
        <p:spPr>
          <a:xfrm flipH="1" rot="16200000">
            <a:off x="8886149" y="2379900"/>
            <a:ext cx="505201" cy="5955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>
            <a:solidFill>
              <a:srgbClr val="31538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0" name="Shape 190"/>
          <p:cNvSpPr/>
          <p:nvPr/>
        </p:nvSpPr>
        <p:spPr>
          <a:xfrm>
            <a:off x="8166175" y="5495025"/>
            <a:ext cx="1621201" cy="563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600"/>
              <a:t>Ready !</a:t>
            </a:r>
          </a:p>
        </p:txBody>
      </p:sp>
      <p:pic>
        <p:nvPicPr>
          <p:cNvPr id="191" name="image3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13462" y="4310524"/>
            <a:ext cx="2450538" cy="659418"/>
          </a:xfrm>
          <a:prstGeom prst="rect">
            <a:avLst/>
          </a:prstGeom>
          <a:ln w="12700">
            <a:solidFill>
              <a:srgbClr val="31538F"/>
            </a:solidFill>
            <a:miter lim="8000"/>
          </a:ln>
        </p:spPr>
      </p:pic>
      <p:sp>
        <p:nvSpPr>
          <p:cNvPr id="192" name="Shape 192"/>
          <p:cNvSpPr/>
          <p:nvPr/>
        </p:nvSpPr>
        <p:spPr>
          <a:xfrm flipH="1" rot="16200000">
            <a:off x="8886300" y="3671737"/>
            <a:ext cx="505201" cy="5955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>
            <a:solidFill>
              <a:srgbClr val="31538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3" name="Shape 193"/>
          <p:cNvSpPr/>
          <p:nvPr/>
        </p:nvSpPr>
        <p:spPr>
          <a:xfrm flipH="1" rot="16200000">
            <a:off x="8886138" y="5013212"/>
            <a:ext cx="505201" cy="5955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>
            <a:solidFill>
              <a:srgbClr val="31538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4" name="Shape 194"/>
          <p:cNvSpPr/>
          <p:nvPr/>
        </p:nvSpPr>
        <p:spPr>
          <a:xfrm>
            <a:off x="9038649" y="4466683"/>
            <a:ext cx="1212301" cy="369901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95" name="image5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062974" y="66399"/>
            <a:ext cx="2058252" cy="1829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SciPy</a:t>
            </a:r>
          </a:p>
        </p:txBody>
      </p:sp>
      <p:sp>
        <p:nvSpPr>
          <p:cNvPr id="200" name="Shape 200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28600" indent="-228600">
              <a:spcBef>
                <a:spcPts val="0"/>
              </a:spcBef>
              <a:buFont typeface="Trebuchet MS"/>
              <a:buChar char="-"/>
              <a:defRPr sz="1800"/>
            </a:pPr>
            <a:r>
              <a:rPr sz="1400"/>
              <a:t>An ecosystem for Scientific Computing and Data science in Python</a:t>
            </a:r>
            <a:endParaRPr sz="1400"/>
          </a:p>
          <a:p>
            <a:pPr lvl="0" marL="228600" indent="-228600">
              <a:buFont typeface="Trebuchet MS"/>
              <a:buChar char="-"/>
              <a:defRPr sz="1800"/>
            </a:pPr>
            <a:r>
              <a:rPr sz="1400"/>
              <a:t>Includes many packages</a:t>
            </a:r>
          </a:p>
        </p:txBody>
      </p:sp>
      <p:pic>
        <p:nvPicPr>
          <p:cNvPr id="201" name="image13.jpg"/>
          <p:cNvPicPr/>
          <p:nvPr/>
        </p:nvPicPr>
        <p:blipFill>
          <a:blip r:embed="rId2">
            <a:extLst/>
          </a:blip>
          <a:srcRect l="0" t="0" r="61974" b="0"/>
          <a:stretch>
            <a:fillRect/>
          </a:stretch>
        </p:blipFill>
        <p:spPr>
          <a:xfrm>
            <a:off x="1440180" y="3298054"/>
            <a:ext cx="1183116" cy="1228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1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15350" y="348464"/>
            <a:ext cx="3322250" cy="1320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1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24600" y="3268800"/>
            <a:ext cx="2190750" cy="1179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18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79261" y="3151810"/>
            <a:ext cx="1521328" cy="1521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19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17969" y="5026293"/>
            <a:ext cx="4833621" cy="1159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20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436324" y="3026092"/>
            <a:ext cx="1772768" cy="1772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21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38200" y="5062037"/>
            <a:ext cx="5486400" cy="11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Numpy: arrays</a:t>
            </a:r>
          </a:p>
        </p:txBody>
      </p:sp>
      <p:graphicFrame>
        <p:nvGraphicFramePr>
          <p:cNvPr id="210" name="Table 210"/>
          <p:cNvGraphicFramePr/>
          <p:nvPr/>
        </p:nvGraphicFramePr>
        <p:xfrm>
          <a:off x="1583800" y="3730814"/>
          <a:ext cx="2338300" cy="300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584575"/>
                <a:gridCol w="584575"/>
                <a:gridCol w="584575"/>
                <a:gridCol w="584575"/>
              </a:tblGrid>
              <a:tr h="300000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1" name="Table 211"/>
          <p:cNvGraphicFramePr/>
          <p:nvPr/>
        </p:nvGraphicFramePr>
        <p:xfrm>
          <a:off x="5257700" y="2527889"/>
          <a:ext cx="2338300" cy="300325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584575"/>
                <a:gridCol w="584575"/>
                <a:gridCol w="584575"/>
                <a:gridCol w="584575"/>
              </a:tblGrid>
              <a:tr h="600650"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60065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60065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60065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60065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2" name="Table 212"/>
          <p:cNvGraphicFramePr/>
          <p:nvPr/>
        </p:nvGraphicFramePr>
        <p:xfrm>
          <a:off x="9448525" y="2065039"/>
          <a:ext cx="2338301" cy="300325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584575"/>
                <a:gridCol w="584575"/>
                <a:gridCol w="584575"/>
                <a:gridCol w="584575"/>
              </a:tblGrid>
              <a:tr h="600650"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60065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60065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60065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60065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3" name="Table 213"/>
          <p:cNvGraphicFramePr/>
          <p:nvPr/>
        </p:nvGraphicFramePr>
        <p:xfrm>
          <a:off x="9190075" y="2259588"/>
          <a:ext cx="2338301" cy="300325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584575"/>
                <a:gridCol w="584575"/>
                <a:gridCol w="584575"/>
                <a:gridCol w="584575"/>
              </a:tblGrid>
              <a:tr h="600650"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60065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60065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60065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60065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4" name="Table 214"/>
          <p:cNvGraphicFramePr/>
          <p:nvPr/>
        </p:nvGraphicFramePr>
        <p:xfrm>
          <a:off x="8931600" y="2527889"/>
          <a:ext cx="2338301" cy="300325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584575"/>
                <a:gridCol w="584575"/>
                <a:gridCol w="584575"/>
                <a:gridCol w="584575"/>
              </a:tblGrid>
              <a:tr h="600650"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60065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60065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60065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  <a:tr h="60065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>
                      <a:solidFill>
                        <a:srgbClr val="000000"/>
                      </a:solidFill>
                      <a:round/>
                    </a:lnL>
                    <a:lnR>
                      <a:solidFill>
                        <a:srgbClr val="000000"/>
                      </a:solidFill>
                      <a:round/>
                    </a:lnR>
                    <a:lnT>
                      <a:solidFill>
                        <a:srgbClr val="000000"/>
                      </a:solidFill>
                      <a:round/>
                    </a:lnT>
                    <a:lnB>
                      <a:solidFill>
                        <a:srgbClr val="000000"/>
                      </a:solidFill>
                      <a:round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5" name="Shape 215"/>
          <p:cNvSpPr/>
          <p:nvPr/>
        </p:nvSpPr>
        <p:spPr>
          <a:xfrm>
            <a:off x="1799625" y="4556474"/>
            <a:ext cx="1274701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000"/>
              <a:t>1-D array</a:t>
            </a:r>
          </a:p>
        </p:txBody>
      </p:sp>
      <p:sp>
        <p:nvSpPr>
          <p:cNvPr id="216" name="Shape 216"/>
          <p:cNvSpPr/>
          <p:nvPr/>
        </p:nvSpPr>
        <p:spPr>
          <a:xfrm>
            <a:off x="5458650" y="5741275"/>
            <a:ext cx="1274701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000"/>
              <a:t>2-D array</a:t>
            </a:r>
          </a:p>
        </p:txBody>
      </p:sp>
      <p:sp>
        <p:nvSpPr>
          <p:cNvPr id="217" name="Shape 217"/>
          <p:cNvSpPr/>
          <p:nvPr/>
        </p:nvSpPr>
        <p:spPr>
          <a:xfrm>
            <a:off x="9132550" y="5834874"/>
            <a:ext cx="1274701" cy="76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000"/>
              <a:t>3+-D array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Reshaping</a:t>
            </a:r>
          </a:p>
        </p:txBody>
      </p:sp>
      <p:sp>
        <p:nvSpPr>
          <p:cNvPr id="220" name="Shape 220"/>
          <p:cNvSpPr/>
          <p:nvPr>
            <p:ph type="body" idx="1"/>
          </p:nvPr>
        </p:nvSpPr>
        <p:spPr>
          <a:xfrm>
            <a:off x="1488725" y="1921631"/>
            <a:ext cx="1037253" cy="666858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 lvl="0">
              <a:defRPr sz="1800"/>
            </a:pPr>
            <a:r>
              <a:rPr sz="1400"/>
              <a:t>5 x 4</a:t>
            </a:r>
          </a:p>
        </p:txBody>
      </p:sp>
      <p:graphicFrame>
        <p:nvGraphicFramePr>
          <p:cNvPr id="221" name="Table 221"/>
          <p:cNvGraphicFramePr/>
          <p:nvPr/>
        </p:nvGraphicFramePr>
        <p:xfrm>
          <a:off x="1169050" y="2586864"/>
          <a:ext cx="2338300" cy="300325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584575"/>
                <a:gridCol w="584575"/>
                <a:gridCol w="584575"/>
                <a:gridCol w="584575"/>
              </a:tblGrid>
              <a:tr h="600650"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</a:tr>
              <a:tr h="60065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</a:tr>
              <a:tr h="60065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</a:tr>
              <a:tr h="60065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</a:tr>
              <a:tr h="60065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</a:tr>
            </a:tbl>
          </a:graphicData>
        </a:graphic>
      </p:graphicFrame>
      <p:sp>
        <p:nvSpPr>
          <p:cNvPr id="222" name="Shape 222"/>
          <p:cNvSpPr/>
          <p:nvPr/>
        </p:nvSpPr>
        <p:spPr>
          <a:xfrm>
            <a:off x="3176501" y="3677909"/>
            <a:ext cx="291115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0000"/>
              </a:lnSpc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800"/>
              <a:t>.reshape((2, 10)) =</a:t>
            </a:r>
          </a:p>
        </p:txBody>
      </p:sp>
      <p:sp>
        <p:nvSpPr>
          <p:cNvPr id="223" name="Shape 223"/>
          <p:cNvSpPr/>
          <p:nvPr/>
        </p:nvSpPr>
        <p:spPr>
          <a:xfrm>
            <a:off x="1066800" y="2863515"/>
            <a:ext cx="1888959" cy="2430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518" y="5560"/>
                </a:lnTo>
                <a:lnTo>
                  <a:pt x="21600" y="5560"/>
                </a:lnTo>
                <a:lnTo>
                  <a:pt x="864" y="10693"/>
                </a:lnTo>
                <a:lnTo>
                  <a:pt x="21082" y="10693"/>
                </a:lnTo>
                <a:lnTo>
                  <a:pt x="1210" y="16574"/>
                </a:lnTo>
                <a:lnTo>
                  <a:pt x="21082" y="16574"/>
                </a:lnTo>
                <a:lnTo>
                  <a:pt x="691" y="21600"/>
                </a:lnTo>
                <a:lnTo>
                  <a:pt x="21254" y="21600"/>
                </a:lnTo>
              </a:path>
            </a:pathLst>
          </a:custGeom>
          <a:ln w="38100">
            <a:solidFill>
              <a:srgbClr val="31538F"/>
            </a:solidFill>
            <a:miter/>
            <a:tailEnd type="triangle"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aphicFrame>
        <p:nvGraphicFramePr>
          <p:cNvPr id="224" name="Table 224"/>
          <p:cNvGraphicFramePr/>
          <p:nvPr/>
        </p:nvGraphicFramePr>
        <p:xfrm>
          <a:off x="4980775" y="3573505"/>
          <a:ext cx="5213751" cy="3000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521375"/>
                <a:gridCol w="521375"/>
                <a:gridCol w="521375"/>
                <a:gridCol w="521375"/>
                <a:gridCol w="521375"/>
                <a:gridCol w="521375"/>
                <a:gridCol w="521375"/>
                <a:gridCol w="521375"/>
                <a:gridCol w="521375"/>
                <a:gridCol w="521375"/>
              </a:tblGrid>
              <a:tr h="1500000"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</a:tr>
              <a:tr h="150000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</a:tr>
            </a:tbl>
          </a:graphicData>
        </a:graphic>
      </p:graphicFrame>
      <p:sp>
        <p:nvSpPr>
          <p:cNvPr id="225" name="Shape 225"/>
          <p:cNvSpPr/>
          <p:nvPr/>
        </p:nvSpPr>
        <p:spPr>
          <a:xfrm>
            <a:off x="8175948" y="3010207"/>
            <a:ext cx="103725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0000"/>
              </a:lnSpc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500"/>
              <a:t>2 x 10</a:t>
            </a:r>
          </a:p>
        </p:txBody>
      </p:sp>
      <p:sp>
        <p:nvSpPr>
          <p:cNvPr id="226" name="Shape 226"/>
          <p:cNvSpPr/>
          <p:nvPr/>
        </p:nvSpPr>
        <p:spPr>
          <a:xfrm>
            <a:off x="6340642" y="3838073"/>
            <a:ext cx="4728412" cy="589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0" y="21600"/>
                </a:lnTo>
                <a:lnTo>
                  <a:pt x="21545" y="21600"/>
                </a:lnTo>
              </a:path>
            </a:pathLst>
          </a:custGeom>
          <a:ln w="38100">
            <a:solidFill>
              <a:srgbClr val="31538F"/>
            </a:solidFill>
            <a:miter/>
            <a:tailEnd type="triangle"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27" name="image13.jpg"/>
          <p:cNvPicPr/>
          <p:nvPr/>
        </p:nvPicPr>
        <p:blipFill>
          <a:blip r:embed="rId2">
            <a:extLst/>
          </a:blip>
          <a:srcRect l="0" t="0" r="61974" b="0"/>
          <a:stretch>
            <a:fillRect/>
          </a:stretch>
        </p:blipFill>
        <p:spPr>
          <a:xfrm>
            <a:off x="10538459" y="365125"/>
            <a:ext cx="1183117" cy="1228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after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4" grpId="5"/>
      <p:bldP build="whole" bldLvl="1" animBg="1" rev="0" advAuto="0" spid="223" grpId="4"/>
      <p:bldP build="whole" bldLvl="1" animBg="1" rev="0" advAuto="0" spid="225" grpId="6"/>
      <p:bldP build="whole" bldLvl="1" animBg="1" rev="0" advAuto="0" spid="221" grpId="1"/>
      <p:bldP build="whole" bldLvl="1" animBg="1" rev="0" advAuto="0" spid="222" grpId="3"/>
      <p:bldP build="whole" bldLvl="1" animBg="1" rev="0" advAuto="0" spid="220" grpId="2"/>
      <p:bldP build="whole" bldLvl="1" animBg="1" rev="0" advAuto="0" spid="226" grpId="7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First and Foremost</a:t>
            </a:r>
          </a:p>
        </p:txBody>
      </p:sp>
      <p:sp>
        <p:nvSpPr>
          <p:cNvPr id="76" name="Shape 76"/>
          <p:cNvSpPr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spcBef>
                <a:spcPts val="500"/>
              </a:spcBef>
              <a:buFontTx/>
              <a:buAutoNum type="arabicPeriod" startAt="1"/>
              <a:defRPr sz="1800"/>
            </a:pPr>
            <a:r>
              <a:rPr sz="1400"/>
              <a:t>Workshop </a:t>
            </a:r>
            <a:r>
              <a:rPr sz="1400" u="sng"/>
              <a:t>is</a:t>
            </a:r>
            <a:r>
              <a:rPr sz="1400"/>
              <a:t> recorded (audio &amp; video)</a:t>
            </a:r>
            <a:endParaRPr sz="1400"/>
          </a:p>
          <a:p>
            <a:pPr lvl="0" marL="0" indent="457200">
              <a:spcBef>
                <a:spcPts val="500"/>
              </a:spcBef>
              <a:buSzTx/>
              <a:buNone/>
              <a:defRPr sz="1800"/>
            </a:pPr>
            <a:r>
              <a:rPr sz="1400"/>
              <a:t>Office-hours (1pm-2pm) </a:t>
            </a:r>
            <a:r>
              <a:rPr sz="1400" u="sng"/>
              <a:t>will not</a:t>
            </a:r>
            <a:r>
              <a:rPr sz="1400"/>
              <a:t> be recorded.</a:t>
            </a:r>
            <a:endParaRPr sz="1400"/>
          </a:p>
          <a:p>
            <a:pPr lvl="0" marL="0" indent="457200">
              <a:spcBef>
                <a:spcPts val="500"/>
              </a:spcBef>
              <a:buSzTx/>
              <a:buNone/>
              <a:defRPr sz="1800"/>
            </a:pPr>
            <a:endParaRPr sz="1400"/>
          </a:p>
          <a:p>
            <a:pPr lvl="0">
              <a:spcBef>
                <a:spcPts val="500"/>
              </a:spcBef>
              <a:buFontTx/>
              <a:buAutoNum type="arabicPeriod" startAt="1"/>
              <a:defRPr sz="1800"/>
            </a:pPr>
            <a:r>
              <a:rPr sz="1400"/>
              <a:t>If you are OK, turn on your camera :-)</a:t>
            </a:r>
            <a:endParaRPr sz="1400"/>
          </a:p>
          <a:p>
            <a:pPr lvl="0" marL="0" indent="457200">
              <a:spcBef>
                <a:spcPts val="500"/>
              </a:spcBef>
              <a:buSzTx/>
              <a:buNone/>
              <a:defRPr sz="1800"/>
            </a:pPr>
            <a:endParaRPr sz="1400"/>
          </a:p>
          <a:p>
            <a:pPr lvl="0">
              <a:spcBef>
                <a:spcPts val="500"/>
              </a:spcBef>
              <a:buFontTx/>
              <a:buAutoNum type="arabicPeriod" startAt="1"/>
              <a:defRPr sz="1800"/>
            </a:pPr>
            <a:r>
              <a:rPr sz="1400"/>
              <a:t>Ask questions in chat. </a:t>
            </a:r>
            <a:endParaRPr sz="1400"/>
          </a:p>
          <a:p>
            <a:pPr lvl="0" marL="0" indent="457200">
              <a:spcBef>
                <a:spcPts val="500"/>
              </a:spcBef>
              <a:buSzTx/>
              <a:buNone/>
              <a:defRPr sz="1800"/>
            </a:pPr>
            <a:r>
              <a:rPr sz="1400"/>
              <a:t>Ryan our awesome TA is answering.</a:t>
            </a:r>
            <a:endParaRPr sz="1400"/>
          </a:p>
          <a:p>
            <a:pPr lvl="0" marL="0" indent="457200">
              <a:spcBef>
                <a:spcPts val="500"/>
              </a:spcBef>
              <a:buSzTx/>
              <a:buNone/>
              <a:defRPr sz="1800"/>
            </a:pPr>
            <a:endParaRPr sz="1400"/>
          </a:p>
          <a:p>
            <a:pPr lvl="0">
              <a:spcBef>
                <a:spcPts val="500"/>
              </a:spcBef>
              <a:buFontTx/>
              <a:buAutoNum type="arabicPeriod" startAt="1"/>
              <a:defRPr sz="1800"/>
            </a:pPr>
            <a:r>
              <a:rPr sz="1400"/>
              <a:t>Stay muted unless you are actively talking</a:t>
            </a:r>
          </a:p>
        </p:txBody>
      </p:sp>
      <p:pic>
        <p:nvPicPr>
          <p:cNvPr id="77" name="image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4477" y="468218"/>
            <a:ext cx="4018723" cy="13574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0" name="Group 80"/>
          <p:cNvGrpSpPr/>
          <p:nvPr/>
        </p:nvGrpSpPr>
        <p:grpSpPr>
          <a:xfrm>
            <a:off x="8301049" y="3384267"/>
            <a:ext cx="2766604" cy="1970859"/>
            <a:chOff x="0" y="-7"/>
            <a:chExt cx="2766602" cy="1970858"/>
          </a:xfrm>
        </p:grpSpPr>
        <p:pic>
          <p:nvPicPr>
            <p:cNvPr id="78" name="image12.png"/>
            <p:cNvPicPr/>
            <p:nvPr/>
          </p:nvPicPr>
          <p:blipFill>
            <a:blip r:embed="rId3">
              <a:extLst/>
            </a:blip>
            <a:srcRect l="6898" t="11143" r="6983" b="11150"/>
            <a:stretch>
              <a:fillRect/>
            </a:stretch>
          </p:blipFill>
          <p:spPr>
            <a:xfrm>
              <a:off x="-1" y="613450"/>
              <a:ext cx="1392869" cy="1357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" name="Shape 79"/>
            <p:cNvSpPr/>
            <p:nvPr/>
          </p:nvSpPr>
          <p:spPr>
            <a:xfrm rot="1195252">
              <a:off x="175599" y="421273"/>
              <a:ext cx="2571892" cy="563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6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0000"/>
                  </a:solidFill>
                </a:rPr>
                <a:t>Covid edition</a:t>
              </a:r>
            </a:p>
          </p:txBody>
        </p:sp>
      </p:grp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Broadcasting</a:t>
            </a:r>
          </a:p>
        </p:txBody>
      </p:sp>
      <p:graphicFrame>
        <p:nvGraphicFramePr>
          <p:cNvPr id="230" name="Table 230"/>
          <p:cNvGraphicFramePr/>
          <p:nvPr/>
        </p:nvGraphicFramePr>
        <p:xfrm>
          <a:off x="2156900" y="3158064"/>
          <a:ext cx="1531001" cy="30000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765500"/>
                <a:gridCol w="765500"/>
              </a:tblGrid>
              <a:tr h="1000000"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</a:tr>
              <a:tr h="100000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</a:tr>
              <a:tr h="100000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</a:tr>
            </a:tbl>
          </a:graphicData>
        </a:graphic>
      </p:graphicFrame>
      <p:sp>
        <p:nvSpPr>
          <p:cNvPr id="231" name="Shape 231"/>
          <p:cNvSpPr/>
          <p:nvPr/>
        </p:nvSpPr>
        <p:spPr>
          <a:xfrm>
            <a:off x="3153104" y="3709277"/>
            <a:ext cx="389851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3200"/>
              <a:t>+</a:t>
            </a:r>
          </a:p>
        </p:txBody>
      </p:sp>
      <p:graphicFrame>
        <p:nvGraphicFramePr>
          <p:cNvPr id="232" name="Table 232"/>
          <p:cNvGraphicFramePr/>
          <p:nvPr/>
        </p:nvGraphicFramePr>
        <p:xfrm>
          <a:off x="4477149" y="3720463"/>
          <a:ext cx="1531001" cy="300000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65500"/>
                <a:gridCol w="765500"/>
              </a:tblGrid>
              <a:tr h="3000000"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800">
                          <a:sym typeface="Arial"/>
                        </a:rPr>
                        <a:t>a</a:t>
                      </a:r>
                    </a:p>
                  </a:txBody>
                  <a:tcPr marL="45725" marR="45725" marT="45725" marB="45725" anchor="ctr" anchorCtr="0" horzOverflow="overflow">
                    <a:lnB w="25400">
                      <a:solidFill>
                        <a:srgbClr val="4472C4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800">
                          <a:sym typeface="Arial"/>
                        </a:rPr>
                        <a:t>b</a:t>
                      </a:r>
                    </a:p>
                  </a:txBody>
                  <a:tcPr marL="45725" marR="45725" marT="45725" marB="45725" anchor="ctr" anchorCtr="0" horzOverflow="overflow">
                    <a:lnB w="25400">
                      <a:solidFill>
                        <a:srgbClr val="4472C4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33" name="Shape 233"/>
          <p:cNvSpPr/>
          <p:nvPr>
            <p:ph type="body" idx="1"/>
          </p:nvPr>
        </p:nvSpPr>
        <p:spPr>
          <a:xfrm>
            <a:off x="1340886" y="2547726"/>
            <a:ext cx="1694035" cy="666858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>
            <a:lvl1pPr marL="0" indent="0" algn="ctr">
              <a:spcBef>
                <a:spcPts val="0"/>
              </a:spcBef>
              <a:buSzTx/>
              <a:buNone/>
              <a:defRPr sz="2500"/>
            </a:lvl1pPr>
          </a:lstStyle>
          <a:p>
            <a:pPr lvl="0">
              <a:defRPr sz="1800"/>
            </a:pPr>
            <a:r>
              <a:rPr sz="2500"/>
              <a:t>3 x 2-array</a:t>
            </a:r>
          </a:p>
        </p:txBody>
      </p:sp>
      <p:sp>
        <p:nvSpPr>
          <p:cNvPr id="234" name="Shape 234"/>
          <p:cNvSpPr/>
          <p:nvPr/>
        </p:nvSpPr>
        <p:spPr>
          <a:xfrm>
            <a:off x="3355068" y="3018883"/>
            <a:ext cx="2306171" cy="79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0000"/>
              </a:lnSpc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500"/>
              <a:t>2-array (vector)</a:t>
            </a:r>
          </a:p>
        </p:txBody>
      </p:sp>
      <p:graphicFrame>
        <p:nvGraphicFramePr>
          <p:cNvPr id="235" name="Table 235"/>
          <p:cNvGraphicFramePr/>
          <p:nvPr/>
        </p:nvGraphicFramePr>
        <p:xfrm>
          <a:off x="7208543" y="3158062"/>
          <a:ext cx="1531001" cy="3000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765500"/>
                <a:gridCol w="765500"/>
              </a:tblGrid>
              <a:tr h="1000000"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sym typeface="Arial Bold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</a:tr>
              <a:tr h="100000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</a:tr>
              <a:tr h="100000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/>
                </a:tc>
              </a:tr>
            </a:tbl>
          </a:graphicData>
        </a:graphic>
      </p:graphicFrame>
      <p:sp>
        <p:nvSpPr>
          <p:cNvPr id="236" name="Shape 236"/>
          <p:cNvSpPr/>
          <p:nvPr/>
        </p:nvSpPr>
        <p:spPr>
          <a:xfrm>
            <a:off x="5661056" y="3698090"/>
            <a:ext cx="389851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3200"/>
              <a:t>=</a:t>
            </a:r>
          </a:p>
        </p:txBody>
      </p:sp>
      <p:sp>
        <p:nvSpPr>
          <p:cNvPr id="237" name="Shape 237"/>
          <p:cNvSpPr/>
          <p:nvPr/>
        </p:nvSpPr>
        <p:spPr>
          <a:xfrm>
            <a:off x="8155396" y="3609430"/>
            <a:ext cx="389851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3200"/>
              <a:t>+</a:t>
            </a:r>
          </a:p>
        </p:txBody>
      </p:sp>
      <p:graphicFrame>
        <p:nvGraphicFramePr>
          <p:cNvPr id="238" name="Table 238"/>
          <p:cNvGraphicFramePr/>
          <p:nvPr/>
        </p:nvGraphicFramePr>
        <p:xfrm>
          <a:off x="9486189" y="3158060"/>
          <a:ext cx="1531001" cy="3000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765500"/>
                <a:gridCol w="765500"/>
              </a:tblGrid>
              <a:tr h="1000000">
                <a:tc>
                  <a:txBody>
                    <a:bodyPr/>
                    <a:lstStyle/>
                    <a:p>
                      <a:pPr lvl="0" algn="ctr">
                        <a:defRPr b="0" sz="1800"/>
                      </a:pPr>
                      <a:r>
                        <a:rPr sz="2800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</a:p>
                  </a:txBody>
                  <a:tcPr marL="45725" marR="45725" marT="45725" marB="45725" anchor="ctr" anchorCtr="0" horzOverflow="overflow"/>
                </a:tc>
                <a:tc>
                  <a:txBody>
                    <a:bodyPr/>
                    <a:lstStyle/>
                    <a:p>
                      <a:pPr lvl="0" algn="ctr">
                        <a:defRPr b="0" sz="1800"/>
                      </a:pPr>
                      <a:r>
                        <a:rPr sz="2800"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</a:p>
                  </a:txBody>
                  <a:tcPr marL="45725" marR="45725" marT="45725" marB="45725" anchor="ctr" anchorCtr="0" horzOverflow="overflow"/>
                </a:tc>
              </a:tr>
              <a:tr h="1000000"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800">
                          <a:sym typeface="Arial"/>
                        </a:rPr>
                        <a:t>a</a:t>
                      </a:r>
                    </a:p>
                  </a:txBody>
                  <a:tcPr marL="45725" marR="45725" marT="45725" marB="45725" anchor="ctr" anchorCtr="0" horzOverflow="overflow"/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800">
                          <a:sym typeface="Arial"/>
                        </a:rPr>
                        <a:t>b</a:t>
                      </a:r>
                    </a:p>
                  </a:txBody>
                  <a:tcPr marL="45725" marR="45725" marT="45725" marB="45725" anchor="ctr" anchorCtr="0" horzOverflow="overflow"/>
                </a:tc>
              </a:tr>
              <a:tr h="1000000"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800">
                          <a:sym typeface="Arial"/>
                        </a:rPr>
                        <a:t>a</a:t>
                      </a:r>
                    </a:p>
                  </a:txBody>
                  <a:tcPr marL="45725" marR="45725" marT="45725" marB="45725" anchor="ctr" anchorCtr="0" horzOverflow="overflow"/>
                </a:tc>
                <a:tc>
                  <a:txBody>
                    <a:bodyPr/>
                    <a:lstStyle/>
                    <a:p>
                      <a:pPr lvl="0" algn="ctr">
                        <a:defRPr sz="1800"/>
                      </a:pPr>
                      <a:r>
                        <a:rPr sz="2800">
                          <a:sym typeface="Arial"/>
                        </a:rPr>
                        <a:t>b</a:t>
                      </a:r>
                    </a:p>
                  </a:txBody>
                  <a:tcPr marL="45725" marR="45725" marT="45725" marB="45725" anchor="ctr" anchorCtr="0" horzOverflow="overflow"/>
                </a:tc>
              </a:tr>
            </a:tbl>
          </a:graphicData>
        </a:graphic>
      </p:graphicFrame>
      <p:sp>
        <p:nvSpPr>
          <p:cNvPr id="239" name="Shape 239"/>
          <p:cNvSpPr/>
          <p:nvPr/>
        </p:nvSpPr>
        <p:spPr>
          <a:xfrm>
            <a:off x="6346999" y="2651030"/>
            <a:ext cx="169403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0000"/>
              </a:lnSpc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500"/>
              <a:t>3 x 2-array</a:t>
            </a:r>
          </a:p>
        </p:txBody>
      </p:sp>
      <p:sp>
        <p:nvSpPr>
          <p:cNvPr id="240" name="Shape 240"/>
          <p:cNvSpPr/>
          <p:nvPr/>
        </p:nvSpPr>
        <p:spPr>
          <a:xfrm>
            <a:off x="8669062" y="2651030"/>
            <a:ext cx="169403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0000"/>
              </a:lnSpc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500"/>
              <a:t>3 x 2-array</a:t>
            </a:r>
          </a:p>
        </p:txBody>
      </p:sp>
      <p:pic>
        <p:nvPicPr>
          <p:cNvPr id="241" name="image13.jpg"/>
          <p:cNvPicPr/>
          <p:nvPr/>
        </p:nvPicPr>
        <p:blipFill>
          <a:blip r:embed="rId2">
            <a:extLst/>
          </a:blip>
          <a:srcRect l="0" t="0" r="61974" b="0"/>
          <a:stretch>
            <a:fillRect/>
          </a:stretch>
        </p:blipFill>
        <p:spPr>
          <a:xfrm>
            <a:off x="10538459" y="365125"/>
            <a:ext cx="1183117" cy="1228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3" grpId="1"/>
      <p:bldP build="whole" bldLvl="1" animBg="1" rev="0" advAuto="0" spid="240" grpId="4"/>
      <p:bldP build="whole" bldLvl="1" animBg="1" rev="0" advAuto="0" spid="239" grpId="3"/>
      <p:bldP build="whole" bldLvl="1" animBg="1" rev="0" advAuto="0" spid="234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Axis</a:t>
            </a:r>
          </a:p>
        </p:txBody>
      </p:sp>
      <p:sp>
        <p:nvSpPr>
          <p:cNvPr id="244" name="Shape 244"/>
          <p:cNvSpPr/>
          <p:nvPr>
            <p:ph type="body" idx="1"/>
          </p:nvPr>
        </p:nvSpPr>
        <p:spPr>
          <a:xfrm>
            <a:off x="1497497" y="5221835"/>
            <a:ext cx="3093721" cy="61582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spcBef>
                <a:spcPts val="0"/>
              </a:spcBef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/>
            </a:pPr>
            <a:r>
              <a:rPr sz="2500"/>
              <a:t>a.mean(axis=0)</a:t>
            </a:r>
          </a:p>
        </p:txBody>
      </p:sp>
      <p:graphicFrame>
        <p:nvGraphicFramePr>
          <p:cNvPr id="245" name="Table 245"/>
          <p:cNvGraphicFramePr/>
          <p:nvPr/>
        </p:nvGraphicFramePr>
        <p:xfrm>
          <a:off x="4740589" y="2173561"/>
          <a:ext cx="3212476" cy="30000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458925"/>
                <a:gridCol w="458925"/>
                <a:gridCol w="458925"/>
                <a:gridCol w="458925"/>
                <a:gridCol w="458925"/>
                <a:gridCol w="458925"/>
                <a:gridCol w="458925"/>
              </a:tblGrid>
              <a:tr h="500000"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sz="1800"/>
                      </a:pPr>
                      <a:r>
                        <a:rPr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</a:tcPr>
                </a:tc>
              </a:tr>
              <a:tr h="50000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50000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50000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50000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50000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46" name="Shape 246"/>
          <p:cNvSpPr/>
          <p:nvPr/>
        </p:nvSpPr>
        <p:spPr>
          <a:xfrm flipH="1">
            <a:off x="4571999" y="2173561"/>
            <a:ext cx="1" cy="2252137"/>
          </a:xfrm>
          <a:prstGeom prst="line">
            <a:avLst/>
          </a:prstGeom>
          <a:ln w="38100">
            <a:solidFill/>
            <a:miter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7" name="Shape 247"/>
          <p:cNvSpPr/>
          <p:nvPr/>
        </p:nvSpPr>
        <p:spPr>
          <a:xfrm>
            <a:off x="4846828" y="1901951"/>
            <a:ext cx="3212559" cy="1"/>
          </a:xfrm>
          <a:prstGeom prst="line">
            <a:avLst/>
          </a:prstGeom>
          <a:ln w="38100">
            <a:solidFill/>
            <a:miter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48" name="Shape 248"/>
          <p:cNvSpPr/>
          <p:nvPr/>
        </p:nvSpPr>
        <p:spPr>
          <a:xfrm>
            <a:off x="3557944" y="3114963"/>
            <a:ext cx="76764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axis=0</a:t>
            </a:r>
          </a:p>
        </p:txBody>
      </p:sp>
      <p:sp>
        <p:nvSpPr>
          <p:cNvPr id="249" name="Shape 249"/>
          <p:cNvSpPr/>
          <p:nvPr/>
        </p:nvSpPr>
        <p:spPr>
          <a:xfrm>
            <a:off x="6069283" y="1445595"/>
            <a:ext cx="76764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t>axis=1</a:t>
            </a:r>
          </a:p>
        </p:txBody>
      </p:sp>
      <p:graphicFrame>
        <p:nvGraphicFramePr>
          <p:cNvPr id="250" name="Table 250"/>
          <p:cNvGraphicFramePr/>
          <p:nvPr/>
        </p:nvGraphicFramePr>
        <p:xfrm>
          <a:off x="4740589" y="5221835"/>
          <a:ext cx="3212476" cy="300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58925"/>
                <a:gridCol w="458925"/>
                <a:gridCol w="458925"/>
                <a:gridCol w="458925"/>
                <a:gridCol w="458925"/>
                <a:gridCol w="458925"/>
                <a:gridCol w="458925"/>
              </a:tblGrid>
              <a:tr h="3000000"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sz="1800"/>
                      </a:pPr>
                      <a:r>
                        <a:rPr sz="1400">
                          <a:sym typeface="Arial"/>
                        </a:rPr>
                        <a:t/>
                      </a:r>
                    </a:p>
                  </a:txBody>
                  <a:tcPr marL="45725" marR="45725" marT="45725" marB="45725" anchor="t" anchorCtr="0" horzOverflow="overflow">
                    <a:lnL w="12700">
                      <a:solidFill>
                        <a:srgbClr val="000000"/>
                      </a:solidFill>
                      <a:round/>
                    </a:lnL>
                    <a:lnR w="12700">
                      <a:solidFill>
                        <a:srgbClr val="000000"/>
                      </a:solidFill>
                      <a:round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51" name="Shape 251"/>
          <p:cNvSpPr/>
          <p:nvPr/>
        </p:nvSpPr>
        <p:spPr>
          <a:xfrm flipH="1">
            <a:off x="5062728" y="2358227"/>
            <a:ext cx="1" cy="3049028"/>
          </a:xfrm>
          <a:prstGeom prst="line">
            <a:avLst/>
          </a:prstGeom>
          <a:ln w="38100">
            <a:solidFill/>
            <a:miter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52" name="Shape 252"/>
          <p:cNvSpPr/>
          <p:nvPr/>
        </p:nvSpPr>
        <p:spPr>
          <a:xfrm flipH="1">
            <a:off x="5562599" y="2358226"/>
            <a:ext cx="1" cy="3049029"/>
          </a:xfrm>
          <a:prstGeom prst="line">
            <a:avLst/>
          </a:prstGeom>
          <a:ln w="38100">
            <a:solidFill/>
            <a:miter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53" name="Shape 253"/>
          <p:cNvSpPr/>
          <p:nvPr/>
        </p:nvSpPr>
        <p:spPr>
          <a:xfrm flipH="1">
            <a:off x="5998464" y="2358226"/>
            <a:ext cx="1" cy="3049029"/>
          </a:xfrm>
          <a:prstGeom prst="line">
            <a:avLst/>
          </a:prstGeom>
          <a:ln w="38100">
            <a:solidFill/>
            <a:miter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54" name="Shape 254"/>
          <p:cNvSpPr/>
          <p:nvPr/>
        </p:nvSpPr>
        <p:spPr>
          <a:xfrm flipH="1">
            <a:off x="6453106" y="2358225"/>
            <a:ext cx="1" cy="3049028"/>
          </a:xfrm>
          <a:prstGeom prst="line">
            <a:avLst/>
          </a:prstGeom>
          <a:ln w="38100">
            <a:solidFill/>
            <a:miter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55" name="Shape 255"/>
          <p:cNvSpPr/>
          <p:nvPr/>
        </p:nvSpPr>
        <p:spPr>
          <a:xfrm>
            <a:off x="6916401" y="2358225"/>
            <a:ext cx="1" cy="3049028"/>
          </a:xfrm>
          <a:prstGeom prst="line">
            <a:avLst/>
          </a:prstGeom>
          <a:ln w="38100">
            <a:solidFill/>
            <a:miter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56" name="Shape 256"/>
          <p:cNvSpPr/>
          <p:nvPr/>
        </p:nvSpPr>
        <p:spPr>
          <a:xfrm>
            <a:off x="7379697" y="2358223"/>
            <a:ext cx="1" cy="3049028"/>
          </a:xfrm>
          <a:prstGeom prst="line">
            <a:avLst/>
          </a:prstGeom>
          <a:ln w="38100">
            <a:solidFill/>
            <a:miter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57" name="Shape 257"/>
          <p:cNvSpPr/>
          <p:nvPr/>
        </p:nvSpPr>
        <p:spPr>
          <a:xfrm>
            <a:off x="7833849" y="2358223"/>
            <a:ext cx="1" cy="3049028"/>
          </a:xfrm>
          <a:prstGeom prst="line">
            <a:avLst/>
          </a:prstGeom>
          <a:ln w="38100">
            <a:solidFill/>
            <a:miter/>
            <a:tailEnd type="triangle"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pic>
        <p:nvPicPr>
          <p:cNvPr id="258" name="image13.jpg"/>
          <p:cNvPicPr/>
          <p:nvPr/>
        </p:nvPicPr>
        <p:blipFill>
          <a:blip r:embed="rId2">
            <a:extLst/>
          </a:blip>
          <a:srcRect l="0" t="0" r="61974" b="0"/>
          <a:stretch>
            <a:fillRect/>
          </a:stretch>
        </p:blipFill>
        <p:spPr>
          <a:xfrm>
            <a:off x="10538459" y="365125"/>
            <a:ext cx="1183117" cy="1228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after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after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after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after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6" grpId="8"/>
      <p:bldP build="whole" bldLvl="1" animBg="1" rev="0" advAuto="0" spid="255" grpId="7"/>
      <p:bldP build="whole" bldLvl="1" animBg="1" rev="0" advAuto="0" spid="254" grpId="6"/>
      <p:bldP build="whole" bldLvl="1" animBg="1" rev="0" advAuto="0" spid="244" grpId="1"/>
      <p:bldP build="whole" bldLvl="1" animBg="1" rev="0" advAuto="0" spid="252" grpId="4"/>
      <p:bldP build="whole" bldLvl="1" animBg="1" rev="0" advAuto="0" spid="253" grpId="5"/>
      <p:bldP build="whole" bldLvl="1" animBg="1" rev="0" advAuto="0" spid="251" grpId="3"/>
      <p:bldP build="whole" bldLvl="1" animBg="1" rev="0" advAuto="0" spid="250" grpId="2"/>
      <p:bldP build="whole" bldLvl="1" animBg="1" rev="0" advAuto="0" spid="257" grpId="9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Plotting Ecosystem</a:t>
            </a:r>
          </a:p>
        </p:txBody>
      </p:sp>
      <p:pic>
        <p:nvPicPr>
          <p:cNvPr id="261" name="image1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11" y="2405222"/>
            <a:ext cx="3259752" cy="781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24.png" descr="How to create Interactive data visualization using Plotly in R / Python?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9638" y="1358375"/>
            <a:ext cx="1625384" cy="165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2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63987" y="3901475"/>
            <a:ext cx="2407226" cy="150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hape 264"/>
          <p:cNvSpPr/>
          <p:nvPr/>
        </p:nvSpPr>
        <p:spPr>
          <a:xfrm>
            <a:off x="8480887" y="5347463"/>
            <a:ext cx="1320301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500"/>
              <a:t>Seaborn</a:t>
            </a:r>
          </a:p>
        </p:txBody>
      </p:sp>
      <p:sp>
        <p:nvSpPr>
          <p:cNvPr id="265" name="Shape 265"/>
          <p:cNvSpPr/>
          <p:nvPr/>
        </p:nvSpPr>
        <p:spPr>
          <a:xfrm>
            <a:off x="4335550" y="5579250"/>
            <a:ext cx="1064101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500"/>
              <a:t>Bokeh</a:t>
            </a:r>
          </a:p>
        </p:txBody>
      </p:sp>
      <p:pic>
        <p:nvPicPr>
          <p:cNvPr id="266" name="image23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92751" y="3669700"/>
            <a:ext cx="1496605" cy="150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Scipy</a:t>
            </a:r>
          </a:p>
        </p:txBody>
      </p:sp>
      <p:sp>
        <p:nvSpPr>
          <p:cNvPr id="269" name="Shape 269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28600" indent="-228600">
              <a:spcBef>
                <a:spcPts val="0"/>
              </a:spcBef>
              <a:buFont typeface="Trebuchet MS"/>
              <a:buChar char="-"/>
              <a:defRPr sz="1800"/>
            </a:pPr>
            <a:r>
              <a:rPr sz="1400"/>
              <a:t>Linear Algebra (</a:t>
            </a:r>
            <a:r>
              <a:rPr sz="1400">
                <a:latin typeface="Courier New"/>
                <a:ea typeface="Courier New"/>
                <a:cs typeface="Courier New"/>
                <a:sym typeface="Courier New"/>
              </a:rPr>
              <a:t>scipy.linalg</a:t>
            </a:r>
            <a:r>
              <a:rPr sz="1400"/>
              <a:t>)</a:t>
            </a:r>
            <a:endParaRPr sz="1400"/>
          </a:p>
          <a:p>
            <a:pPr lvl="0" marL="228600" indent="-228600">
              <a:buFont typeface="Trebuchet MS"/>
              <a:buChar char="-"/>
              <a:defRPr sz="1800"/>
            </a:pPr>
            <a:r>
              <a:rPr sz="1400"/>
              <a:t>Optimization (</a:t>
            </a:r>
            <a:r>
              <a:rPr sz="1400">
                <a:latin typeface="Courier New"/>
                <a:ea typeface="Courier New"/>
                <a:cs typeface="Courier New"/>
                <a:sym typeface="Courier New"/>
              </a:rPr>
              <a:t>scipy.optimize</a:t>
            </a:r>
            <a:r>
              <a:rPr sz="1400"/>
              <a:t>)</a:t>
            </a:r>
            <a:endParaRPr sz="1400"/>
          </a:p>
          <a:p>
            <a:pPr lvl="0" marL="228600" indent="-228600">
              <a:buFont typeface="Trebuchet MS"/>
              <a:buChar char="-"/>
              <a:defRPr sz="1800"/>
            </a:pPr>
            <a:r>
              <a:rPr sz="1400"/>
              <a:t>Statistics (</a:t>
            </a:r>
            <a:r>
              <a:rPr sz="1400">
                <a:latin typeface="Courier New"/>
                <a:ea typeface="Courier New"/>
                <a:cs typeface="Courier New"/>
                <a:sym typeface="Courier New"/>
              </a:rPr>
              <a:t>scipy.stats</a:t>
            </a:r>
            <a:r>
              <a:rPr sz="1400"/>
              <a:t>)</a:t>
            </a:r>
            <a:endParaRPr sz="1400"/>
          </a:p>
          <a:p>
            <a:pPr lvl="0" marL="0" indent="0">
              <a:buSzTx/>
              <a:buNone/>
              <a:defRPr sz="1800"/>
            </a:pPr>
            <a:r>
              <a:rPr sz="1400"/>
              <a:t>Many more</a:t>
            </a:r>
          </a:p>
        </p:txBody>
      </p:sp>
      <p:pic>
        <p:nvPicPr>
          <p:cNvPr id="270" name="image1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0252" y="365125"/>
            <a:ext cx="2228450" cy="8854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Pandas</a:t>
            </a:r>
          </a:p>
        </p:txBody>
      </p:sp>
      <p:sp>
        <p:nvSpPr>
          <p:cNvPr id="273" name="Shape 273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spcBef>
                <a:spcPts val="0"/>
              </a:spcBef>
              <a:defRPr sz="1800"/>
            </a:pPr>
            <a:r>
              <a:rPr sz="1400"/>
              <a:t>Open-source, high-performances &amp; easy-to-use data structures</a:t>
            </a:r>
            <a:endParaRPr sz="1400"/>
          </a:p>
          <a:p>
            <a:pPr lvl="0">
              <a:spcBef>
                <a:spcPts val="0"/>
              </a:spcBef>
              <a:defRPr sz="1800"/>
            </a:pPr>
            <a:r>
              <a:rPr sz="1400"/>
              <a:t>DataFrame objects</a:t>
            </a:r>
            <a:endParaRPr sz="1400"/>
          </a:p>
          <a:p>
            <a:pPr lvl="0">
              <a:spcBef>
                <a:spcPts val="0"/>
              </a:spcBef>
              <a:defRPr sz="1800"/>
            </a:pPr>
            <a:r>
              <a:rPr sz="1400"/>
              <a:t>Aggregation, grouping, reductions, statistics, etc.</a:t>
            </a:r>
            <a:endParaRPr sz="1400"/>
          </a:p>
          <a:p>
            <a:pPr lvl="0">
              <a:spcBef>
                <a:spcPts val="0"/>
              </a:spcBef>
              <a:defRPr sz="1800"/>
            </a:pPr>
            <a:r>
              <a:rPr sz="1400"/>
              <a:t>Powerful dates support</a:t>
            </a:r>
            <a:endParaRPr sz="1400"/>
          </a:p>
          <a:p>
            <a:pPr lvl="0">
              <a:spcBef>
                <a:spcPts val="0"/>
              </a:spcBef>
              <a:defRPr sz="1800"/>
            </a:pPr>
            <a:r>
              <a:rPr sz="1400"/>
              <a:t>All kinds of read/write functions (csv, HDF5, etc.)</a:t>
            </a:r>
          </a:p>
        </p:txBody>
      </p:sp>
      <p:pic>
        <p:nvPicPr>
          <p:cNvPr id="274" name="image2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0309" y="365125"/>
            <a:ext cx="5486401" cy="114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22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8250" y="4465875"/>
            <a:ext cx="2824602" cy="2109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Accessing a DataFrame</a:t>
            </a:r>
          </a:p>
        </p:txBody>
      </p:sp>
      <p:sp>
        <p:nvSpPr>
          <p:cNvPr id="278" name="Shape 278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28600" indent="-228600">
              <a:spcBef>
                <a:spcPts val="0"/>
              </a:spcBef>
              <a:defRPr sz="1800"/>
            </a:pPr>
            <a:r>
              <a:rPr sz="1400"/>
              <a:t>By Labels</a:t>
            </a:r>
            <a:endParaRPr sz="1400"/>
          </a:p>
          <a:p>
            <a:pPr lvl="1" marL="685800" indent="-228600">
              <a:spcBef>
                <a:spcPts val="500"/>
              </a:spcBef>
              <a:defRPr sz="1800"/>
            </a:pPr>
            <a:r>
              <a:rPr sz="1400">
                <a:latin typeface="Courier"/>
                <a:ea typeface="Courier"/>
                <a:cs typeface="Courier"/>
                <a:sym typeface="Courier"/>
              </a:rPr>
              <a:t>df[column]          </a:t>
            </a:r>
            <a:r>
              <a:rPr sz="1400">
                <a:solidFill>
                  <a:srgbClr val="548135"/>
                </a:solidFill>
                <a:latin typeface="Courier"/>
                <a:ea typeface="Courier"/>
                <a:cs typeface="Courier"/>
                <a:sym typeface="Courier"/>
              </a:rPr>
              <a:t># Get </a:t>
            </a:r>
            <a:r>
              <a:rPr sz="1400" u="sng">
                <a:solidFill>
                  <a:srgbClr val="548135"/>
                </a:solidFill>
                <a:latin typeface="Courier"/>
                <a:ea typeface="Courier"/>
                <a:cs typeface="Courier"/>
                <a:sym typeface="Courier"/>
              </a:rPr>
              <a:t>one</a:t>
            </a:r>
            <a:r>
              <a:rPr sz="1400">
                <a:solidFill>
                  <a:srgbClr val="548135"/>
                </a:solidFill>
                <a:latin typeface="Courier"/>
                <a:ea typeface="Courier"/>
                <a:cs typeface="Courier"/>
                <a:sym typeface="Courier"/>
              </a:rPr>
              <a:t> column</a:t>
            </a:r>
            <a:endParaRPr sz="1400">
              <a:solidFill>
                <a:srgbClr val="54813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1" marL="685800" indent="-228600">
              <a:spcBef>
                <a:spcPts val="500"/>
              </a:spcBef>
              <a:defRPr sz="1800"/>
            </a:pPr>
            <a:r>
              <a:rPr sz="1400">
                <a:latin typeface="Courier"/>
                <a:ea typeface="Courier"/>
                <a:cs typeface="Courier"/>
                <a:sym typeface="Courier"/>
              </a:rPr>
              <a:t>df[rows]            </a:t>
            </a:r>
            <a:r>
              <a:rPr sz="1400">
                <a:solidFill>
                  <a:srgbClr val="548135"/>
                </a:solidFill>
                <a:latin typeface="Courier"/>
                <a:ea typeface="Courier"/>
                <a:cs typeface="Courier"/>
                <a:sym typeface="Courier"/>
              </a:rPr>
              <a:t># Get </a:t>
            </a:r>
            <a:r>
              <a:rPr sz="1400" u="sng">
                <a:solidFill>
                  <a:srgbClr val="548135"/>
                </a:solidFill>
                <a:latin typeface="Courier"/>
                <a:ea typeface="Courier"/>
                <a:cs typeface="Courier"/>
                <a:sym typeface="Courier"/>
              </a:rPr>
              <a:t>multiple</a:t>
            </a:r>
            <a:r>
              <a:rPr sz="1400">
                <a:solidFill>
                  <a:srgbClr val="548135"/>
                </a:solidFill>
                <a:latin typeface="Courier"/>
                <a:ea typeface="Courier"/>
                <a:cs typeface="Courier"/>
                <a:sym typeface="Courier"/>
              </a:rPr>
              <a:t> rows</a:t>
            </a:r>
            <a:endParaRPr sz="1400">
              <a:solidFill>
                <a:srgbClr val="54813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1" marL="685800" indent="-228600">
              <a:spcBef>
                <a:spcPts val="500"/>
              </a:spcBef>
              <a:defRPr sz="1800"/>
            </a:pPr>
            <a:r>
              <a:rPr sz="1400">
                <a:latin typeface="Courier"/>
                <a:ea typeface="Courier"/>
                <a:cs typeface="Courier"/>
                <a:sym typeface="Courier"/>
              </a:rPr>
              <a:t>df.loc[cols,rows]   </a:t>
            </a:r>
            <a:r>
              <a:rPr sz="1400">
                <a:solidFill>
                  <a:srgbClr val="548135"/>
                </a:solidFill>
                <a:latin typeface="Courier"/>
                <a:ea typeface="Courier"/>
                <a:cs typeface="Courier"/>
                <a:sym typeface="Courier"/>
              </a:rPr>
              <a:t># End-points INCLUDED</a:t>
            </a:r>
            <a:endParaRPr sz="1400">
              <a:solidFill>
                <a:srgbClr val="54813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1" marL="76200" indent="533400">
              <a:spcBef>
                <a:spcPts val="500"/>
              </a:spcBef>
              <a:buSzTx/>
              <a:buNone/>
              <a:defRPr sz="1800"/>
            </a:pPr>
            <a:endParaRPr sz="1400">
              <a:solidFill>
                <a:srgbClr val="548135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marL="228600" indent="-228600">
              <a:defRPr sz="1800"/>
            </a:pPr>
            <a:r>
              <a:rPr sz="1400"/>
              <a:t>By position</a:t>
            </a:r>
            <a:endParaRPr sz="1400"/>
          </a:p>
          <a:p>
            <a:pPr lvl="1" marL="685800" indent="-228600">
              <a:spcBef>
                <a:spcPts val="500"/>
              </a:spcBef>
              <a:defRPr sz="1800"/>
            </a:pPr>
            <a:r>
              <a:rPr sz="1400">
                <a:latin typeface="Courier"/>
                <a:ea typeface="Courier"/>
                <a:cs typeface="Courier"/>
                <a:sym typeface="Courier"/>
              </a:rPr>
              <a:t>df.iloc[cols,rows]  </a:t>
            </a:r>
            <a:r>
              <a:rPr sz="1400">
                <a:solidFill>
                  <a:srgbClr val="548135"/>
                </a:solidFill>
                <a:latin typeface="Courier"/>
                <a:ea typeface="Courier"/>
                <a:cs typeface="Courier"/>
                <a:sym typeface="Courier"/>
              </a:rPr>
              <a:t># End-points NOT INCLUDED w/ `:`</a:t>
            </a:r>
          </a:p>
        </p:txBody>
      </p:sp>
      <p:pic>
        <p:nvPicPr>
          <p:cNvPr id="279" name="image2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2401" y="365125"/>
            <a:ext cx="3744302" cy="780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 sz="1800"/>
            </a:pPr>
            <a:r>
              <a:rPr sz="1400"/>
              <a:t>Groupby</a:t>
            </a:r>
          </a:p>
        </p:txBody>
      </p:sp>
      <p:sp>
        <p:nvSpPr>
          <p:cNvPr id="282" name="Shape 282"/>
          <p:cNvSpPr/>
          <p:nvPr/>
        </p:nvSpPr>
        <p:spPr>
          <a:xfrm rot="7872801">
            <a:off x="8145591" y="4717046"/>
            <a:ext cx="2004358" cy="51213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>
            <a:solidFill>
              <a:srgbClr val="31538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3" name="Shape 283"/>
          <p:cNvSpPr/>
          <p:nvPr/>
        </p:nvSpPr>
        <p:spPr>
          <a:xfrm>
            <a:off x="8294872" y="2394948"/>
            <a:ext cx="937501" cy="51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>
            <a:solidFill>
              <a:srgbClr val="31538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4" name="Shape 284"/>
          <p:cNvSpPr/>
          <p:nvPr/>
        </p:nvSpPr>
        <p:spPr>
          <a:xfrm>
            <a:off x="4548313" y="4050479"/>
            <a:ext cx="418255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800">
                <a:solidFill>
                  <a:srgbClr val="385623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385623"/>
                </a:solidFill>
              </a:rPr>
              <a:t>df.groupby('Location’).mean()</a:t>
            </a:r>
          </a:p>
        </p:txBody>
      </p:sp>
      <p:sp>
        <p:nvSpPr>
          <p:cNvPr id="285" name="Shape 285"/>
          <p:cNvSpPr/>
          <p:nvPr/>
        </p:nvSpPr>
        <p:spPr>
          <a:xfrm>
            <a:off x="8050900" y="2022645"/>
            <a:ext cx="14253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800">
                <a:solidFill>
                  <a:srgbClr val="4472C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472C4"/>
                </a:solidFill>
              </a:rPr>
              <a:t>Transform</a:t>
            </a:r>
          </a:p>
        </p:txBody>
      </p:sp>
      <p:sp>
        <p:nvSpPr>
          <p:cNvPr id="286" name="Shape 286"/>
          <p:cNvSpPr/>
          <p:nvPr/>
        </p:nvSpPr>
        <p:spPr>
          <a:xfrm rot="18694362">
            <a:off x="8369581" y="4455289"/>
            <a:ext cx="114969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800">
                <a:solidFill>
                  <a:srgbClr val="4472C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472C4"/>
                </a:solidFill>
              </a:rPr>
              <a:t>Combine</a:t>
            </a:r>
          </a:p>
        </p:txBody>
      </p:sp>
      <p:pic>
        <p:nvPicPr>
          <p:cNvPr id="287" name="image2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27625"/>
            <a:ext cx="3883620" cy="1936026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hape 288"/>
          <p:cNvSpPr/>
          <p:nvPr/>
        </p:nvSpPr>
        <p:spPr>
          <a:xfrm rot="20400157">
            <a:off x="3847281" y="2471159"/>
            <a:ext cx="925501" cy="51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>
            <a:solidFill>
              <a:srgbClr val="31538F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9" name="Shape 289"/>
          <p:cNvSpPr/>
          <p:nvPr/>
        </p:nvSpPr>
        <p:spPr>
          <a:xfrm rot="20244805">
            <a:off x="3873267" y="3072075"/>
            <a:ext cx="8740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800">
                <a:solidFill>
                  <a:srgbClr val="4472C4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472C4"/>
                </a:solidFill>
              </a:rPr>
              <a:t>Split</a:t>
            </a:r>
          </a:p>
        </p:txBody>
      </p:sp>
      <p:pic>
        <p:nvPicPr>
          <p:cNvPr id="290" name="image3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6948" y="1320363"/>
            <a:ext cx="3407525" cy="2327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3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76199" y="1030974"/>
            <a:ext cx="2301132" cy="3004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2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52712" y="4539936"/>
            <a:ext cx="4175997" cy="2133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21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32401" y="365125"/>
            <a:ext cx="3744302" cy="780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Pivot</a:t>
            </a:r>
          </a:p>
        </p:txBody>
      </p:sp>
      <p:pic>
        <p:nvPicPr>
          <p:cNvPr id="296" name="image2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2901588"/>
            <a:ext cx="5090925" cy="2628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age2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8799" y="3286352"/>
            <a:ext cx="2897601" cy="1965876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1875599" y="1690825"/>
            <a:ext cx="8440802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lvl="0"/>
            <a:r>
              <a:t>df.pivot(index=’date’,columns=’crypto’,values=’price’)</a:t>
            </a:r>
          </a:p>
        </p:txBody>
      </p:sp>
      <p:sp>
        <p:nvSpPr>
          <p:cNvPr id="299" name="Shape 299"/>
          <p:cNvSpPr/>
          <p:nvPr/>
        </p:nvSpPr>
        <p:spPr>
          <a:xfrm>
            <a:off x="7289549" y="3749299"/>
            <a:ext cx="1399501" cy="1502701"/>
          </a:xfrm>
          <a:prstGeom prst="roundRect">
            <a:avLst>
              <a:gd name="adj" fmla="val 16667"/>
            </a:avLst>
          </a:prstGeom>
          <a:ln w="38100">
            <a:solidFill>
              <a:srgbClr val="CC0000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300" name="Shape 300"/>
          <p:cNvSpPr/>
          <p:nvPr/>
        </p:nvSpPr>
        <p:spPr>
          <a:xfrm>
            <a:off x="3113975" y="1690825"/>
            <a:ext cx="1785600" cy="465001"/>
          </a:xfrm>
          <a:prstGeom prst="roundRect">
            <a:avLst>
              <a:gd name="adj" fmla="val 16667"/>
            </a:avLst>
          </a:prstGeom>
          <a:ln w="38100">
            <a:solidFill>
              <a:srgbClr val="CC0000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301" name="Shape 301"/>
          <p:cNvSpPr/>
          <p:nvPr/>
        </p:nvSpPr>
        <p:spPr>
          <a:xfrm>
            <a:off x="4899574" y="1690825"/>
            <a:ext cx="2327101" cy="465001"/>
          </a:xfrm>
          <a:prstGeom prst="roundRect">
            <a:avLst>
              <a:gd name="adj" fmla="val 16667"/>
            </a:avLst>
          </a:prstGeom>
          <a:ln w="38100">
            <a:solidFill>
              <a:srgbClr val="38761D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302" name="Shape 302"/>
          <p:cNvSpPr/>
          <p:nvPr/>
        </p:nvSpPr>
        <p:spPr>
          <a:xfrm>
            <a:off x="7658299" y="3250350"/>
            <a:ext cx="2418602" cy="465001"/>
          </a:xfrm>
          <a:prstGeom prst="roundRect">
            <a:avLst>
              <a:gd name="adj" fmla="val 16667"/>
            </a:avLst>
          </a:prstGeom>
          <a:ln w="38100">
            <a:solidFill>
              <a:srgbClr val="38761D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303" name="Shape 303"/>
          <p:cNvSpPr/>
          <p:nvPr/>
        </p:nvSpPr>
        <p:spPr>
          <a:xfrm>
            <a:off x="8689050" y="3737700"/>
            <a:ext cx="1399501" cy="1502701"/>
          </a:xfrm>
          <a:prstGeom prst="roundRect">
            <a:avLst>
              <a:gd name="adj" fmla="val 16667"/>
            </a:avLst>
          </a:prstGeom>
          <a:ln w="38100">
            <a:solidFill>
              <a:srgbClr val="A64D79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304" name="Shape 304"/>
          <p:cNvSpPr/>
          <p:nvPr/>
        </p:nvSpPr>
        <p:spPr>
          <a:xfrm>
            <a:off x="7226675" y="1690825"/>
            <a:ext cx="2162401" cy="465001"/>
          </a:xfrm>
          <a:prstGeom prst="roundRect">
            <a:avLst>
              <a:gd name="adj" fmla="val 16667"/>
            </a:avLst>
          </a:prstGeom>
          <a:ln w="38100">
            <a:solidFill>
              <a:srgbClr val="A64D79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305" name="Shape 305"/>
          <p:cNvSpPr/>
          <p:nvPr/>
        </p:nvSpPr>
        <p:spPr>
          <a:xfrm>
            <a:off x="5929124" y="4083024"/>
            <a:ext cx="1130401" cy="5277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>
            <a:solidFill>
              <a:srgbClr val="44546A"/>
            </a:solidFill>
            <a:round/>
          </a:ln>
        </p:spPr>
        <p:txBody>
          <a:bodyPr lIns="0" tIns="0" rIns="0" bIns="0" anchor="ctr"/>
          <a:lstStyle/>
          <a:p>
            <a:pPr lvl="0"/>
          </a:p>
        </p:txBody>
      </p:sp>
      <p:pic>
        <p:nvPicPr>
          <p:cNvPr id="306" name="image2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32401" y="365125"/>
            <a:ext cx="3744302" cy="780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Scikit-learn</a:t>
            </a:r>
          </a:p>
        </p:txBody>
      </p:sp>
      <p:sp>
        <p:nvSpPr>
          <p:cNvPr id="309" name="Shape 309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spcBef>
                <a:spcPts val="0"/>
              </a:spcBef>
              <a:defRPr sz="1800"/>
            </a:pPr>
            <a:r>
              <a:rPr sz="1400"/>
              <a:t>A package for machine learning</a:t>
            </a:r>
            <a:endParaRPr sz="1400"/>
          </a:p>
          <a:p>
            <a:pPr lvl="0" marL="0" indent="457200">
              <a:spcBef>
                <a:spcPts val="0"/>
              </a:spcBef>
              <a:buSzTx/>
              <a:buNone/>
              <a:defRPr sz="1800"/>
            </a:pPr>
            <a:endParaRPr sz="1400"/>
          </a:p>
          <a:p>
            <a:pPr lvl="0">
              <a:defRPr sz="1800"/>
            </a:pPr>
            <a:r>
              <a:rPr sz="1400"/>
              <a:t>Supervised learning</a:t>
            </a:r>
            <a:endParaRPr sz="1400"/>
          </a:p>
          <a:p>
            <a:pPr lvl="1">
              <a:spcBef>
                <a:spcPts val="0"/>
              </a:spcBef>
              <a:defRPr sz="1800"/>
            </a:pPr>
            <a:r>
              <a:rPr sz="1400"/>
              <a:t>Classification </a:t>
            </a:r>
            <a:endParaRPr sz="1400"/>
          </a:p>
          <a:p>
            <a:pPr lvl="1">
              <a:spcBef>
                <a:spcPts val="0"/>
              </a:spcBef>
              <a:defRPr sz="1800"/>
            </a:pPr>
            <a:r>
              <a:rPr sz="1400"/>
              <a:t>Regression</a:t>
            </a:r>
            <a:endParaRPr sz="1400"/>
          </a:p>
          <a:p>
            <a:pPr lvl="0" marL="0" indent="0">
              <a:spcBef>
                <a:spcPts val="500"/>
              </a:spcBef>
              <a:buSzTx/>
              <a:buNone/>
              <a:defRPr sz="1800"/>
            </a:pPr>
            <a:endParaRPr sz="1400"/>
          </a:p>
          <a:p>
            <a:pPr lvl="0">
              <a:defRPr sz="1800"/>
            </a:pPr>
            <a:r>
              <a:rPr sz="1400"/>
              <a:t>Unsupervised</a:t>
            </a:r>
          </a:p>
        </p:txBody>
      </p:sp>
      <p:pic>
        <p:nvPicPr>
          <p:cNvPr id="310" name="image1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63050" y="438229"/>
            <a:ext cx="2190750" cy="1179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Scikit-learn</a:t>
            </a:r>
          </a:p>
        </p:txBody>
      </p:sp>
      <p:pic>
        <p:nvPicPr>
          <p:cNvPr id="313" name="image1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63050" y="438229"/>
            <a:ext cx="2190750" cy="1179354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hape 314"/>
          <p:cNvSpPr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>
              <a:spcBef>
                <a:spcPts val="0"/>
              </a:spcBef>
              <a:buSzTx/>
              <a:buNone/>
              <a:defRPr sz="1800"/>
            </a:pPr>
            <a:r>
              <a:rPr sz="1400"/>
              <a:t>A typical supervised learning problem</a:t>
            </a:r>
            <a:endParaRPr sz="1400"/>
          </a:p>
          <a:p>
            <a:pPr lvl="0">
              <a:defRPr sz="1800"/>
            </a:pPr>
            <a:r>
              <a:rPr sz="1400"/>
              <a:t>Given a dataset</a:t>
            </a:r>
            <a:endParaRPr sz="1400"/>
          </a:p>
          <a:p>
            <a:pPr lvl="0" marL="0" indent="4114800">
              <a:buSzTx/>
              <a:buNone/>
              <a:defRPr sz="1800"/>
            </a:pPr>
            <a:r>
              <a:rPr sz="1400"/>
              <a:t>S = {x</a:t>
            </a:r>
            <a:r>
              <a:rPr baseline="-25000" sz="1400"/>
              <a:t>i</a:t>
            </a:r>
            <a:r>
              <a:rPr sz="1400"/>
              <a:t>, y</a:t>
            </a:r>
            <a:r>
              <a:rPr baseline="-25000" sz="1400"/>
              <a:t>i</a:t>
            </a:r>
            <a:r>
              <a:rPr sz="1400"/>
              <a:t>}</a:t>
            </a:r>
            <a:endParaRPr sz="1400"/>
          </a:p>
          <a:p>
            <a:pPr lvl="0">
              <a:defRPr sz="1800"/>
            </a:pPr>
            <a:r>
              <a:rPr sz="1400"/>
              <a:t>Learns a function (mapping)</a:t>
            </a:r>
            <a:endParaRPr sz="1400"/>
          </a:p>
          <a:p>
            <a:pPr lvl="0" marL="0" indent="4114800">
              <a:buSzTx/>
              <a:buNone/>
              <a:defRPr sz="1800"/>
            </a:pPr>
            <a:r>
              <a:rPr sz="1400"/>
              <a:t>y = F(x)</a:t>
            </a:r>
            <a:endParaRPr sz="1400"/>
          </a:p>
          <a:p>
            <a:pPr lvl="0" marL="0" indent="0">
              <a:buSzTx/>
              <a:buNone/>
              <a:defRPr sz="1800"/>
            </a:pPr>
            <a:r>
              <a:rPr sz="1400"/>
              <a:t>Lots of kinds of models !</a:t>
            </a:r>
            <a:endParaRPr sz="1400"/>
          </a:p>
          <a:p>
            <a:pPr lvl="0">
              <a:defRPr sz="1800"/>
            </a:pPr>
            <a:r>
              <a:rPr sz="1400">
                <a:hlinkClick r:id="rId3" invalidUrl="" action="" tgtFrame="" tooltip="" history="1" highlightClick="0" endSnd="0"/>
              </a:rPr>
              <a:t>https://scikit-learn.org/stable/supervised_learning.html</a:t>
            </a:r>
            <a:endParaRPr sz="1400"/>
          </a:p>
          <a:p>
            <a:pPr lvl="0">
              <a:spcBef>
                <a:spcPts val="0"/>
              </a:spcBef>
              <a:defRPr sz="1800"/>
            </a:pPr>
            <a:r>
              <a:rPr sz="1400">
                <a:hlinkClick r:id="rId4" invalidUrl="" action="" tgtFrame="" tooltip="" history="1" highlightClick="0" endSnd="0"/>
              </a:rPr>
              <a:t>https://scikit-learn.org/stable/unsupervised_learning.html</a:t>
            </a:r>
            <a:endParaRPr sz="1400"/>
          </a:p>
          <a:p>
            <a:pPr lvl="0">
              <a:spcBef>
                <a:spcPts val="0"/>
              </a:spcBef>
              <a:defRPr sz="1800"/>
            </a:pPr>
            <a:r>
              <a:rPr sz="1400">
                <a:hlinkClick r:id="rId5" invalidUrl="" action="" tgtFrame="" tooltip="" history="1" highlightClick="0" endSnd="0"/>
              </a:rPr>
              <a:t>https://scikit-learn.org/stable/model_selection.html</a:t>
            </a:r>
            <a:endParaRPr sz="1400"/>
          </a:p>
          <a:p>
            <a:pPr lvl="0">
              <a:spcBef>
                <a:spcPts val="0"/>
              </a:spcBef>
              <a:defRPr sz="1800"/>
            </a:pPr>
            <a:r>
              <a:rPr sz="1400"/>
              <a:t>… https://scikit-learn.org/stable/user_guide.html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Some questions for you first!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 algn="ctr">
              <a:buSzTx/>
              <a:buNone/>
              <a:defRPr sz="1800"/>
            </a:pPr>
            <a:r>
              <a:rPr sz="5600">
                <a:latin typeface="Courier New"/>
                <a:ea typeface="Courier New"/>
                <a:cs typeface="Courier New"/>
                <a:sym typeface="Courier New"/>
              </a:rPr>
              <a:t>PollEv.com/lc928</a:t>
            </a:r>
            <a:endParaRPr sz="56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 algn="ctr">
              <a:buSzTx/>
              <a:buNone/>
              <a:defRPr sz="1800"/>
            </a:pPr>
            <a:endParaRPr sz="56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har char="-"/>
              <a:defRPr sz="1800"/>
            </a:pPr>
            <a:r>
              <a:rPr sz="1400"/>
              <a:t>Mandatory to participate :-)</a:t>
            </a:r>
            <a:endParaRPr sz="1400"/>
          </a:p>
          <a:p>
            <a:pPr lvl="0">
              <a:spcBef>
                <a:spcPts val="0"/>
              </a:spcBef>
              <a:buChar char="-"/>
              <a:defRPr sz="1800"/>
            </a:pPr>
            <a:r>
              <a:rPr sz="1400"/>
              <a:t>Laptop or phone (keep the tab open for later)</a:t>
            </a:r>
            <a:endParaRPr sz="1400"/>
          </a:p>
          <a:p>
            <a:pPr lvl="0">
              <a:spcBef>
                <a:spcPts val="0"/>
              </a:spcBef>
              <a:buChar char="-"/>
              <a:defRPr sz="1800"/>
            </a:pPr>
            <a:r>
              <a:rPr sz="1400"/>
              <a:t>No account needed, anonymous</a:t>
            </a:r>
            <a:endParaRPr sz="1400"/>
          </a:p>
          <a:p>
            <a:pPr lvl="0">
              <a:spcBef>
                <a:spcPts val="0"/>
              </a:spcBef>
              <a:buChar char="-"/>
              <a:defRPr sz="1800"/>
            </a:pPr>
            <a:r>
              <a:rPr sz="1400"/>
              <a:t>The more the better.</a:t>
            </a:r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Scikit-learn</a:t>
            </a:r>
          </a:p>
        </p:txBody>
      </p:sp>
      <p:sp>
        <p:nvSpPr>
          <p:cNvPr id="317" name="Shape 317"/>
          <p:cNvSpPr/>
          <p:nvPr>
            <p:ph type="body" idx="1"/>
          </p:nvPr>
        </p:nvSpPr>
        <p:spPr>
          <a:xfrm>
            <a:off x="3196390" y="1825625"/>
            <a:ext cx="6091990" cy="43513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>
              <a:spcBef>
                <a:spcPts val="0"/>
              </a:spcBef>
              <a:buSzTx/>
              <a:buNone/>
              <a:defRPr sz="1800"/>
            </a:pPr>
            <a:r>
              <a:rPr sz="1400">
                <a:solidFill>
                  <a:srgbClr val="548135"/>
                </a:solidFill>
                <a:latin typeface="Courier New"/>
                <a:ea typeface="Courier New"/>
                <a:cs typeface="Courier New"/>
                <a:sym typeface="Courier New"/>
              </a:rPr>
              <a:t># Pick a model</a:t>
            </a:r>
            <a:endParaRPr sz="1400">
              <a:solidFill>
                <a:srgbClr val="5481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buSzTx/>
              <a:buNone/>
              <a:defRPr sz="1800"/>
            </a:pPr>
            <a:r>
              <a:rPr sz="1400">
                <a:solidFill>
                  <a:srgbClr val="548135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sz="1400">
                <a:latin typeface="Courier New"/>
                <a:ea typeface="Courier New"/>
                <a:cs typeface="Courier New"/>
                <a:sym typeface="Courier New"/>
              </a:rPr>
              <a:t> sklearn </a:t>
            </a:r>
            <a:r>
              <a:rPr sz="1400">
                <a:solidFill>
                  <a:srgbClr val="548135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sz="1400">
                <a:latin typeface="Courier New"/>
                <a:ea typeface="Courier New"/>
                <a:cs typeface="Courier New"/>
                <a:sym typeface="Courier New"/>
              </a:rPr>
              <a:t> model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buSzTx/>
              <a:buNone/>
              <a:defRPr sz="1800"/>
            </a:pPr>
            <a:r>
              <a:rPr sz="1400">
                <a:latin typeface="Courier New"/>
                <a:ea typeface="Courier New"/>
                <a:cs typeface="Courier New"/>
                <a:sym typeface="Courier New"/>
              </a:rPr>
              <a:t>m = model.somemodel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buSzTx/>
              <a:buNone/>
              <a:defRPr sz="1800"/>
            </a:pPr>
            <a:r>
              <a:rPr sz="1400">
                <a:solidFill>
                  <a:srgbClr val="548135"/>
                </a:solidFill>
                <a:latin typeface="Courier New"/>
                <a:ea typeface="Courier New"/>
                <a:cs typeface="Courier New"/>
                <a:sym typeface="Courier New"/>
              </a:rPr>
              <a:t># Train</a:t>
            </a:r>
            <a:endParaRPr sz="1400">
              <a:solidFill>
                <a:srgbClr val="5481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buSzTx/>
              <a:buNone/>
              <a:defRPr sz="1800"/>
            </a:pPr>
            <a:r>
              <a:rPr sz="1400">
                <a:latin typeface="Courier New"/>
                <a:ea typeface="Courier New"/>
                <a:cs typeface="Courier New"/>
                <a:sym typeface="Courier New"/>
              </a:rPr>
              <a:t>m.fit(X_train, y_train)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buSzTx/>
              <a:buNone/>
              <a:defRPr sz="1800"/>
            </a:pPr>
            <a:r>
              <a:rPr sz="1400">
                <a:solidFill>
                  <a:srgbClr val="548135"/>
                </a:solidFill>
                <a:latin typeface="Courier New"/>
                <a:ea typeface="Courier New"/>
                <a:cs typeface="Courier New"/>
                <a:sym typeface="Courier New"/>
              </a:rPr>
              <a:t># Predict</a:t>
            </a:r>
            <a:endParaRPr sz="1400">
              <a:solidFill>
                <a:srgbClr val="54813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buSzTx/>
              <a:buNone/>
              <a:defRPr sz="1800"/>
            </a:pPr>
            <a:r>
              <a:rPr sz="1400">
                <a:latin typeface="Courier New"/>
                <a:ea typeface="Courier New"/>
                <a:cs typeface="Courier New"/>
                <a:sym typeface="Courier New"/>
              </a:rPr>
              <a:t>y_pred = m.predict(X_pred)</a:t>
            </a:r>
          </a:p>
        </p:txBody>
      </p:sp>
      <p:pic>
        <p:nvPicPr>
          <p:cNvPr id="318" name="image1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63050" y="438229"/>
            <a:ext cx="2190750" cy="1179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title"/>
          </p:nvPr>
        </p:nvSpPr>
        <p:spPr>
          <a:xfrm>
            <a:off x="831850" y="1709739"/>
            <a:ext cx="10515600" cy="184626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6000"/>
              <a:t>Recap</a:t>
            </a:r>
          </a:p>
        </p:txBody>
      </p:sp>
      <p:sp>
        <p:nvSpPr>
          <p:cNvPr id="321" name="Shape 321"/>
          <p:cNvSpPr/>
          <p:nvPr>
            <p:ph type="body" idx="1"/>
          </p:nvPr>
        </p:nvSpPr>
        <p:spPr>
          <a:xfrm>
            <a:off x="831850" y="3870037"/>
            <a:ext cx="10515600" cy="221961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>
              <a:lnSpc>
                <a:spcPct val="70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endParaRPr sz="2200"/>
          </a:p>
          <a:p>
            <a:pPr lvl="0" marL="0"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548135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sz="2200">
                <a:latin typeface="Courier New"/>
                <a:ea typeface="Courier New"/>
                <a:cs typeface="Courier New"/>
                <a:sym typeface="Courier New"/>
              </a:rPr>
              <a:t>antigravity</a:t>
            </a:r>
            <a:endParaRPr sz="2400">
              <a:solidFill>
                <a:srgbClr val="88888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5B9BD5"/>
                </a:solidFill>
              </a:rPr>
              <a:t># Try it on your laptop,</a:t>
            </a:r>
            <a:endParaRPr sz="2200">
              <a:solidFill>
                <a:srgbClr val="5B9BD5"/>
              </a:solidFill>
            </a:endParaRPr>
          </a:p>
          <a:p>
            <a:pPr lvl="0" marL="0"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5B9BD5"/>
                </a:solidFill>
              </a:rPr>
              <a:t># In a Python interpreter</a:t>
            </a:r>
            <a:endParaRPr sz="2200">
              <a:solidFill>
                <a:srgbClr val="5B9BD5"/>
              </a:solidFill>
            </a:endParaRPr>
          </a:p>
          <a:p>
            <a:pPr lvl="0" marL="0"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endParaRPr sz="2200">
              <a:solidFill>
                <a:srgbClr val="5B9BD5"/>
              </a:solidFill>
            </a:endParaRPr>
          </a:p>
          <a:p>
            <a:pPr lvl="0" marL="0">
              <a:lnSpc>
                <a:spcPct val="70000"/>
              </a:lnSpc>
              <a:defRPr sz="1800">
                <a:solidFill>
                  <a:srgbClr val="000000"/>
                </a:solidFill>
              </a:defRPr>
            </a:pPr>
            <a:r>
              <a:rPr sz="1600"/>
              <a:t>(https://xkcd.com/353/)</a:t>
            </a:r>
          </a:p>
        </p:txBody>
      </p:sp>
      <p:pic>
        <p:nvPicPr>
          <p:cNvPr id="322" name="image3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0428" y="0"/>
            <a:ext cx="604157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More easter eggs</a:t>
            </a:r>
          </a:p>
        </p:txBody>
      </p:sp>
      <p:sp>
        <p:nvSpPr>
          <p:cNvPr id="325" name="Shape 325"/>
          <p:cNvSpPr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>
              <a:buSzTx/>
              <a:buNone/>
              <a:defRPr sz="1800"/>
            </a:pPr>
            <a:r>
              <a:rPr sz="2300"/>
              <a:t>Try those in a Python interpreter</a:t>
            </a:r>
            <a:endParaRPr sz="2300"/>
          </a:p>
          <a:p>
            <a:pPr lvl="0" marL="0" indent="0">
              <a:buSzTx/>
              <a:buNone/>
              <a:defRPr sz="1800"/>
            </a:pPr>
            <a:endParaRPr sz="23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buSzTx/>
              <a:buNone/>
              <a:defRPr sz="1800"/>
            </a:pPr>
            <a:r>
              <a:rPr sz="2300">
                <a:latin typeface="Courier New"/>
                <a:ea typeface="Courier New"/>
                <a:cs typeface="Courier New"/>
                <a:sym typeface="Courier New"/>
              </a:rPr>
              <a:t>&gt;&gt; from __future__ import braces </a:t>
            </a:r>
            <a:endParaRPr sz="23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buSzTx/>
              <a:buNone/>
              <a:defRPr sz="1800"/>
            </a:pPr>
            <a:endParaRPr sz="23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buSzTx/>
              <a:buNone/>
              <a:defRPr sz="1800"/>
            </a:pPr>
            <a:r>
              <a:rPr sz="2300">
                <a:latin typeface="Courier New"/>
                <a:ea typeface="Courier New"/>
                <a:cs typeface="Courier New"/>
                <a:sym typeface="Courier New"/>
              </a:rPr>
              <a:t>&gt;&gt; import this</a:t>
            </a:r>
            <a:endParaRPr sz="23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buSzTx/>
              <a:buNone/>
              <a:defRPr sz="1800"/>
            </a:pPr>
            <a:endParaRPr sz="23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buSzTx/>
              <a:buNone/>
              <a:defRPr sz="1800"/>
            </a:pPr>
            <a:r>
              <a:rPr sz="2300">
                <a:latin typeface="Courier New"/>
                <a:ea typeface="Courier New"/>
                <a:cs typeface="Courier New"/>
                <a:sym typeface="Courier New"/>
              </a:rPr>
              <a:t>&gt;&gt; import __hello__</a:t>
            </a:r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Recap: What did we learn?</a:t>
            </a:r>
          </a:p>
        </p:txBody>
      </p:sp>
      <p:sp>
        <p:nvSpPr>
          <p:cNvPr id="328" name="Shape 328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spcBef>
                <a:spcPts val="0"/>
              </a:spcBef>
              <a:defRPr sz="1800"/>
            </a:pPr>
            <a:r>
              <a:rPr sz="1400"/>
              <a:t>Basic Python</a:t>
            </a:r>
            <a:endParaRPr sz="1400"/>
          </a:p>
          <a:p>
            <a:pPr lvl="0">
              <a:spcBef>
                <a:spcPts val="0"/>
              </a:spcBef>
              <a:defRPr sz="1800"/>
            </a:pPr>
            <a:r>
              <a:rPr sz="1400">
                <a:latin typeface="Courier New"/>
                <a:ea typeface="Courier New"/>
                <a:cs typeface="Courier New"/>
                <a:sym typeface="Courier New"/>
              </a:rPr>
              <a:t>Numpy</a:t>
            </a:r>
            <a:r>
              <a:rPr sz="1400"/>
              <a:t> for arrays</a:t>
            </a:r>
            <a:endParaRPr sz="1400"/>
          </a:p>
          <a:p>
            <a:pPr lvl="0">
              <a:spcBef>
                <a:spcPts val="0"/>
              </a:spcBef>
              <a:defRPr sz="1800"/>
            </a:pPr>
            <a:r>
              <a:rPr sz="1400">
                <a:latin typeface="Courier New"/>
                <a:ea typeface="Courier New"/>
                <a:cs typeface="Courier New"/>
                <a:sym typeface="Courier New"/>
              </a:rPr>
              <a:t>Scipy</a:t>
            </a:r>
            <a:r>
              <a:rPr sz="1400"/>
              <a:t> for linear algebra, optimization, statistics</a:t>
            </a:r>
            <a:endParaRPr sz="1400"/>
          </a:p>
          <a:p>
            <a:pPr lvl="0">
              <a:spcBef>
                <a:spcPts val="0"/>
              </a:spcBef>
              <a:defRPr sz="1800"/>
            </a:pPr>
            <a:r>
              <a:rPr sz="1400">
                <a:latin typeface="Courier New"/>
                <a:ea typeface="Courier New"/>
                <a:cs typeface="Courier New"/>
                <a:sym typeface="Courier New"/>
              </a:rPr>
              <a:t>Matplotlib</a:t>
            </a:r>
            <a:r>
              <a:rPr sz="1400"/>
              <a:t> for simple plotting</a:t>
            </a:r>
            <a:endParaRPr sz="1400"/>
          </a:p>
          <a:p>
            <a:pPr lvl="0">
              <a:spcBef>
                <a:spcPts val="0"/>
              </a:spcBef>
              <a:defRPr sz="1800"/>
            </a:pPr>
            <a:r>
              <a:rPr sz="1400">
                <a:latin typeface="Courier New"/>
                <a:ea typeface="Courier New"/>
                <a:cs typeface="Courier New"/>
                <a:sym typeface="Courier New"/>
              </a:rPr>
              <a:t>Pandas</a:t>
            </a:r>
            <a:r>
              <a:rPr sz="1400"/>
              <a:t> for data analytics</a:t>
            </a:r>
            <a:endParaRPr sz="1400"/>
          </a:p>
          <a:p>
            <a:pPr lvl="0">
              <a:spcBef>
                <a:spcPts val="0"/>
              </a:spcBef>
              <a:defRPr sz="1800"/>
            </a:pPr>
            <a:r>
              <a:rPr sz="1400">
                <a:latin typeface="Courier New"/>
                <a:ea typeface="Courier New"/>
                <a:cs typeface="Courier New"/>
                <a:sym typeface="Courier New"/>
              </a:rPr>
              <a:t>Scikit-learn</a:t>
            </a:r>
            <a:r>
              <a:rPr sz="1400"/>
              <a:t> for machine learning</a:t>
            </a:r>
          </a:p>
        </p:txBody>
      </p:sp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The Python Ecosystem </a:t>
            </a:r>
            <a:r>
              <a:rPr sz="2200"/>
              <a:t>(a tiny subset)</a:t>
            </a:r>
          </a:p>
        </p:txBody>
      </p:sp>
      <p:pic>
        <p:nvPicPr>
          <p:cNvPr id="331" name="image3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425" y="1543449"/>
            <a:ext cx="1942070" cy="77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34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75" y="2320925"/>
            <a:ext cx="3006251" cy="1259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image35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21050" y="1456049"/>
            <a:ext cx="2009725" cy="798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image36.jpg" descr="File:Matplotlib logo.svg - Wikipedia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91650" y="2471096"/>
            <a:ext cx="2939126" cy="539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24.png" descr="How to create Interactive data visualization using Plotly in R / Python?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65793" y="1581125"/>
            <a:ext cx="1257732" cy="128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25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69900" y="1615472"/>
            <a:ext cx="1942077" cy="12137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38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90274" y="3010549"/>
            <a:ext cx="1592602" cy="857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7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086640" y="3329394"/>
            <a:ext cx="4018724" cy="1357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41.png"/>
          <p:cNvPicPr/>
          <p:nvPr/>
        </p:nvPicPr>
        <p:blipFill>
          <a:blip r:embed="rId10">
            <a:extLst/>
          </a:blip>
          <a:srcRect l="18485" t="18106" r="19170" b="15128"/>
          <a:stretch>
            <a:fillRect/>
          </a:stretch>
        </p:blipFill>
        <p:spPr>
          <a:xfrm>
            <a:off x="9545850" y="3746000"/>
            <a:ext cx="2091124" cy="1259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37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000424" y="5151199"/>
            <a:ext cx="2697173" cy="539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39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285725" y="4511359"/>
            <a:ext cx="2206300" cy="639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age40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97649" y="3978388"/>
            <a:ext cx="2280334" cy="857351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Shape 343"/>
          <p:cNvSpPr/>
          <p:nvPr/>
        </p:nvSpPr>
        <p:spPr>
          <a:xfrm>
            <a:off x="1351345" y="5409800"/>
            <a:ext cx="4398602" cy="38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400"/>
              <a:t>And many, many more (mpi4py, numba, joblib, …)</a:t>
            </a:r>
          </a:p>
        </p:txBody>
      </p:sp>
      <p:pic>
        <p:nvPicPr>
          <p:cNvPr id="344" name="image42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658775" y="5690642"/>
            <a:ext cx="2206302" cy="507359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Shape 345"/>
          <p:cNvSpPr/>
          <p:nvPr/>
        </p:nvSpPr>
        <p:spPr>
          <a:xfrm>
            <a:off x="8628174" y="2829262"/>
            <a:ext cx="1320301" cy="52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3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2300"/>
              <a:t>Seaborn</a:t>
            </a:r>
          </a:p>
        </p:txBody>
      </p:sp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body" idx="1"/>
          </p:nvPr>
        </p:nvSpPr>
        <p:spPr>
          <a:xfrm>
            <a:off x="838200" y="1594103"/>
            <a:ext cx="10515600" cy="502170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367392" indent="-354692">
              <a:spcBef>
                <a:spcPts val="0"/>
              </a:spcBef>
              <a:buSzPts val="2300"/>
              <a:defRPr sz="1800"/>
            </a:pPr>
            <a:r>
              <a:rPr sz="2300"/>
              <a:t>Python</a:t>
            </a:r>
            <a:endParaRPr sz="2600"/>
          </a:p>
          <a:p>
            <a:pPr lvl="1" marL="743494" indent="-259624">
              <a:spcBef>
                <a:spcPts val="500"/>
              </a:spcBef>
              <a:buSzPts val="1800"/>
              <a:defRPr sz="1800"/>
            </a:pPr>
            <a:r>
              <a:t>Google &amp; Stackoverflow</a:t>
            </a:r>
          </a:p>
          <a:p>
            <a:pPr lvl="1" marL="743494" indent="-259624">
              <a:spcBef>
                <a:spcPts val="500"/>
              </a:spcBef>
              <a:buSzPts val="1800"/>
              <a:defRPr sz="18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https://docs.python.org/3/</a:t>
            </a:r>
          </a:p>
          <a:p>
            <a:pPr lvl="1" marL="743494" indent="-259624">
              <a:spcBef>
                <a:spcPts val="500"/>
              </a:spcBef>
              <a:buSzPts val="1800"/>
              <a:defRPr sz="18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https://developers.google.com/edu/python/</a:t>
            </a:r>
          </a:p>
          <a:p>
            <a:pPr lvl="1" marL="743494" indent="-259624">
              <a:spcBef>
                <a:spcPts val="500"/>
              </a:spcBef>
              <a:buSzPts val="1800"/>
              <a:defRPr sz="18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https://www.learnpython.org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 marL="743494" indent="-259624">
              <a:spcBef>
                <a:spcPts val="500"/>
              </a:spcBef>
              <a:buSzPts val="1800"/>
              <a:defRPr sz="18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http://www.practicepython.org/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 marL="743494" indent="-259624">
              <a:spcBef>
                <a:spcPts val="500"/>
              </a:spcBef>
              <a:buSzPts val="1800"/>
              <a:defRPr sz="18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https://dabeaz-course.github.io/practical-python/Notes/Contents.html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0" marL="367392" indent="-354692">
              <a:buSzPts val="2300"/>
              <a:defRPr sz="1800"/>
            </a:pPr>
            <a:r>
              <a:rPr sz="2300"/>
              <a:t>Numpy &amp; Scipy</a:t>
            </a:r>
            <a:endParaRPr sz="2300"/>
          </a:p>
          <a:p>
            <a:pPr lvl="1" marL="743494" indent="-259624">
              <a:spcBef>
                <a:spcPts val="500"/>
              </a:spcBef>
              <a:buSzPts val="1800"/>
              <a:defRPr sz="18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https://docs.scipy.org/doc/numpy/user/quickstart.html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0" marL="367392" indent="-354692">
              <a:buSzPts val="2300"/>
              <a:defRPr sz="1800"/>
            </a:pPr>
            <a:r>
              <a:rPr sz="2300"/>
              <a:t>Pandas</a:t>
            </a:r>
            <a:endParaRPr sz="2600"/>
          </a:p>
          <a:p>
            <a:pPr lvl="1" marL="743494" indent="-259624">
              <a:spcBef>
                <a:spcPts val="500"/>
              </a:spcBef>
              <a:buSzPts val="1800"/>
              <a:defRPr sz="18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https://pandas.pydata.org/pandas-docs/stable/10min.html</a:t>
            </a:r>
          </a:p>
          <a:p>
            <a:pPr lvl="1" marL="743494" indent="-259624">
              <a:spcBef>
                <a:spcPts val="500"/>
              </a:spcBef>
              <a:buSzPts val="1800"/>
              <a:defRPr sz="18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https://github.com/jvns/pandas-cookbook</a:t>
            </a:r>
          </a:p>
          <a:p>
            <a:pPr lvl="0" marL="367392" indent="-354692">
              <a:buSzPts val="2300"/>
              <a:defRPr sz="1800"/>
            </a:pPr>
            <a:r>
              <a:rPr sz="2300"/>
              <a:t>Scikit-learn</a:t>
            </a:r>
            <a:endParaRPr sz="2600"/>
          </a:p>
          <a:p>
            <a:pPr lvl="1" marL="747485" indent="-277585">
              <a:spcBef>
                <a:spcPts val="500"/>
              </a:spcBef>
              <a:buSzPts val="1800"/>
              <a:defRPr sz="18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http://scikit-learn.org/stable/tutorial/basic/tutorial.html</a:t>
            </a:r>
          </a:p>
        </p:txBody>
      </p:sp>
      <p:sp>
        <p:nvSpPr>
          <p:cNvPr id="348" name="Shape 348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References</a:t>
            </a:r>
          </a:p>
        </p:txBody>
      </p:sp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At Stanford</a:t>
            </a:r>
          </a:p>
        </p:txBody>
      </p:sp>
      <p:sp>
        <p:nvSpPr>
          <p:cNvPr id="351" name="Shape 351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228600" indent="-228600">
              <a:spcBef>
                <a:spcPts val="0"/>
              </a:spcBef>
              <a:defRPr sz="1800"/>
            </a:pPr>
            <a:r>
              <a:rPr sz="1400"/>
              <a:t>CME211</a:t>
            </a:r>
            <a:endParaRPr sz="1400"/>
          </a:p>
          <a:p>
            <a:pPr lvl="1" marL="685800" indent="-228600">
              <a:spcBef>
                <a:spcPts val="500"/>
              </a:spcBef>
              <a:defRPr sz="1800"/>
            </a:pPr>
            <a:r>
              <a:rPr sz="1400"/>
              <a:t>Software Development for Scientists and Engineers</a:t>
            </a:r>
            <a:endParaRPr sz="1400"/>
          </a:p>
          <a:p>
            <a:pPr lvl="0" marL="228600" indent="-228600">
              <a:defRPr sz="1800"/>
            </a:pPr>
            <a:r>
              <a:rPr sz="1400"/>
              <a:t>CS106AP</a:t>
            </a:r>
            <a:endParaRPr sz="1400"/>
          </a:p>
          <a:p>
            <a:pPr lvl="1" marL="685800" indent="-228600">
              <a:spcBef>
                <a:spcPts val="500"/>
              </a:spcBef>
              <a:defRPr sz="1800"/>
            </a:pPr>
            <a:r>
              <a:rPr sz="1400"/>
              <a:t>Programming Methodology in Python </a:t>
            </a:r>
            <a:endParaRPr sz="1400"/>
          </a:p>
          <a:p>
            <a:pPr lvl="0" marL="228600" indent="-228600">
              <a:defRPr sz="1800"/>
            </a:pPr>
            <a:r>
              <a:rPr sz="1400"/>
              <a:t>CS102, CS131, CS230, CS231N, CS375: Machine Learning (using Python)</a:t>
            </a:r>
            <a:endParaRPr sz="1400"/>
          </a:p>
          <a:p>
            <a:pPr lvl="0" marL="228600" indent="-228600">
              <a:defRPr sz="1800"/>
            </a:pPr>
            <a:r>
              <a:rPr sz="1400"/>
              <a:t>CME302: Numerical Linear Algebra (using Python)</a:t>
            </a:r>
          </a:p>
        </p:txBody>
      </p:sp>
      <p:sp>
        <p:nvSpPr>
          <p:cNvPr id="352" name="Shape 352"/>
          <p:cNvSpPr/>
          <p:nvPr/>
        </p:nvSpPr>
        <p:spPr>
          <a:xfrm>
            <a:off x="1085049" y="4816049"/>
            <a:ext cx="2770502" cy="38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0000"/>
                </a:solidFill>
              </a:rPr>
              <a:t>Best class at Stanford! Really!</a:t>
            </a:r>
          </a:p>
        </p:txBody>
      </p:sp>
    </p:spTree>
  </p:cSld>
  <p:clrMapOvr>
    <a:masterClrMapping/>
  </p:clrMapOvr>
  <p:transition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Any question after the class?</a:t>
            </a:r>
          </a:p>
        </p:txBody>
      </p:sp>
      <p:sp>
        <p:nvSpPr>
          <p:cNvPr id="355" name="Shape 355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 algn="ctr">
              <a:spcBef>
                <a:spcPts val="0"/>
              </a:spcBef>
              <a:buSzTx/>
              <a:buNone/>
              <a:defRPr sz="1800"/>
            </a:pPr>
            <a:endParaRPr sz="1400"/>
          </a:p>
          <a:p>
            <a:pPr lvl="0" marL="0" indent="0" algn="ctr">
              <a:buSzTx/>
              <a:buNone/>
              <a:defRPr sz="1800"/>
            </a:pPr>
            <a:endParaRPr sz="1400"/>
          </a:p>
          <a:p>
            <a:pPr lvl="0" marL="0" indent="0" algn="ctr">
              <a:buSzTx/>
              <a:buNone/>
              <a:defRPr sz="1800"/>
            </a:pPr>
            <a:r>
              <a:rPr sz="1400">
                <a:latin typeface="Courier"/>
                <a:ea typeface="Courier"/>
                <a:cs typeface="Courier"/>
                <a:sym typeface="Courier"/>
                <a:hlinkClick r:id="rId2" invalidUrl="" action="" tgtFrame="" tooltip="" history="1" highlightClick="0" endSnd="0"/>
              </a:rPr>
              <a:t>lcambier@stanford.edu</a:t>
            </a: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lvl="0" marL="0" indent="0" algn="ctr">
              <a:buSzTx/>
              <a:buNone/>
              <a:defRPr sz="1800"/>
            </a:pPr>
            <a:endParaRPr sz="1400">
              <a:latin typeface="Courier"/>
              <a:ea typeface="Courier"/>
              <a:cs typeface="Courier"/>
              <a:sym typeface="Courier"/>
            </a:endParaRPr>
          </a:p>
          <a:p>
            <a:pPr lvl="0" marL="0" indent="0" algn="ctr">
              <a:buSzTx/>
              <a:buNone/>
              <a:defRPr sz="1800"/>
            </a:pPr>
            <a:r>
              <a:rPr sz="1400">
                <a:latin typeface="Courier"/>
                <a:ea typeface="Courier"/>
                <a:cs typeface="Courier"/>
                <a:sym typeface="Courier"/>
              </a:rPr>
              <a:t>-&gt; Stanford Continued Education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Some info about me</a:t>
            </a:r>
          </a:p>
        </p:txBody>
      </p:sp>
      <p:sp>
        <p:nvSpPr>
          <p:cNvPr id="86" name="Shape 86"/>
          <p:cNvSpPr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buChar char="-"/>
              <a:defRPr sz="1800"/>
            </a:pPr>
            <a:r>
              <a:rPr sz="1400"/>
              <a:t>5th year PhD in ICME</a:t>
            </a:r>
            <a:endParaRPr sz="1400"/>
          </a:p>
          <a:p>
            <a:pPr lvl="0" marL="0" indent="457200">
              <a:buSzTx/>
              <a:buNone/>
              <a:defRPr sz="1800"/>
            </a:pPr>
            <a:endParaRPr sz="1400"/>
          </a:p>
          <a:p>
            <a:pPr lvl="0">
              <a:buChar char="-"/>
              <a:defRPr sz="1800"/>
            </a:pPr>
            <a:r>
              <a:rPr sz="1400"/>
              <a:t>Numerical linear algebra (very big sparse “Ax=b”)</a:t>
            </a:r>
            <a:endParaRPr sz="1400"/>
          </a:p>
          <a:p>
            <a:pPr lvl="0" marL="0" indent="457200">
              <a:buSzTx/>
              <a:buNone/>
              <a:defRPr sz="1800"/>
            </a:pPr>
            <a:endParaRPr sz="1400"/>
          </a:p>
          <a:p>
            <a:pPr lvl="0">
              <a:buChar char="-"/>
              <a:defRPr sz="1800"/>
            </a:pPr>
            <a:r>
              <a:rPr sz="1400"/>
              <a:t>Parallel computing (big computers)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“Python” you said ?</a:t>
            </a:r>
          </a:p>
        </p:txBody>
      </p:sp>
      <p:pic>
        <p:nvPicPr>
          <p:cNvPr id="89" name="image4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350" y="1513349"/>
            <a:ext cx="7747303" cy="5171177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/>
        </p:nvSpPr>
        <p:spPr>
          <a:xfrm rot="18900000">
            <a:off x="3406797" y="1409740"/>
            <a:ext cx="5378397" cy="5378397"/>
          </a:xfrm>
          <a:prstGeom prst="plus">
            <a:avLst>
              <a:gd name="adj" fmla="val 43380"/>
            </a:avLst>
          </a:prstGeom>
          <a:solidFill>
            <a:srgbClr val="FF0000"/>
          </a:solidFill>
          <a:ln>
            <a:solidFill/>
            <a:round/>
          </a:ln>
        </p:spPr>
        <p:txBody>
          <a:bodyPr lIns="0" tIns="0" rIns="0" bIns="0" anchor="ctr"/>
          <a:lstStyle/>
          <a:p>
            <a:pPr lvl="0"/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4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18924" y="1438874"/>
            <a:ext cx="7954149" cy="5324301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“Python” you said ?</a:t>
            </a:r>
          </a:p>
        </p:txBody>
      </p:sp>
      <p:sp>
        <p:nvSpPr>
          <p:cNvPr id="94" name="Shape 94"/>
          <p:cNvSpPr/>
          <p:nvPr/>
        </p:nvSpPr>
        <p:spPr>
          <a:xfrm>
            <a:off x="10123699" y="6136925"/>
            <a:ext cx="1369501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lvl="0"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Monty Python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600"/>
              </a:spcBef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and the Holy Grail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Python</a:t>
            </a:r>
          </a:p>
        </p:txBody>
      </p:sp>
      <p:sp>
        <p:nvSpPr>
          <p:cNvPr id="99" name="Shape 99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 marL="0" indent="0">
              <a:spcBef>
                <a:spcPts val="0"/>
              </a:spcBef>
              <a:buSzTx/>
              <a:buNone/>
              <a:defRPr sz="1800"/>
            </a:pPr>
            <a:r>
              <a:rPr sz="1400"/>
              <a:t>A very popular programming language</a:t>
            </a:r>
            <a:endParaRPr sz="1400"/>
          </a:p>
          <a:p>
            <a:pPr lvl="0" marL="0" indent="0">
              <a:spcBef>
                <a:spcPts val="0"/>
              </a:spcBef>
              <a:buSzTx/>
              <a:buNone/>
              <a:defRPr sz="1800"/>
            </a:pPr>
            <a:endParaRPr sz="1400"/>
          </a:p>
          <a:p>
            <a:pPr lvl="0">
              <a:spcBef>
                <a:spcPts val="500"/>
              </a:spcBef>
              <a:defRPr sz="1800"/>
            </a:pPr>
            <a:r>
              <a:rPr sz="1400"/>
              <a:t>Web applications</a:t>
            </a:r>
            <a:endParaRPr sz="1400"/>
          </a:p>
          <a:p>
            <a:pPr lvl="0" marL="0" indent="457200">
              <a:spcBef>
                <a:spcPts val="500"/>
              </a:spcBef>
              <a:buSzTx/>
              <a:buNone/>
              <a:defRPr sz="1800"/>
            </a:pPr>
            <a:endParaRPr sz="1400"/>
          </a:p>
          <a:p>
            <a:pPr lvl="0">
              <a:spcBef>
                <a:spcPts val="500"/>
              </a:spcBef>
              <a:defRPr sz="1800"/>
            </a:pPr>
            <a:r>
              <a:rPr sz="1400"/>
              <a:t>Scientific computing</a:t>
            </a:r>
            <a:endParaRPr sz="1400"/>
          </a:p>
          <a:p>
            <a:pPr lvl="0" marL="0" indent="457200">
              <a:spcBef>
                <a:spcPts val="500"/>
              </a:spcBef>
              <a:buSzTx/>
              <a:buNone/>
              <a:defRPr sz="1800"/>
            </a:pPr>
            <a:endParaRPr sz="1400"/>
          </a:p>
          <a:p>
            <a:pPr lvl="0">
              <a:spcBef>
                <a:spcPts val="500"/>
              </a:spcBef>
              <a:defRPr sz="1800"/>
            </a:pPr>
            <a:r>
              <a:rPr sz="1400"/>
              <a:t>Data science and machine learning</a:t>
            </a:r>
            <a:endParaRPr sz="1400"/>
          </a:p>
          <a:p>
            <a:pPr lvl="0" marL="0" indent="457200">
              <a:spcBef>
                <a:spcPts val="500"/>
              </a:spcBef>
              <a:buSzTx/>
              <a:buNone/>
              <a:defRPr sz="1800"/>
            </a:pPr>
            <a:endParaRPr sz="1400"/>
          </a:p>
          <a:p>
            <a:pPr lvl="0">
              <a:spcBef>
                <a:spcPts val="500"/>
              </a:spcBef>
              <a:defRPr sz="1800"/>
            </a:pPr>
            <a:r>
              <a:rPr sz="1400"/>
              <a:t>General purpose applications</a:t>
            </a:r>
          </a:p>
        </p:txBody>
      </p:sp>
      <p:pic>
        <p:nvPicPr>
          <p:cNvPr id="100" name="image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4477" y="468218"/>
            <a:ext cx="4018723" cy="1357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/>
            </a:pPr>
            <a:r>
              <a:rPr sz="1400"/>
              <a:t>Python</a:t>
            </a:r>
            <a:br>
              <a:rPr sz="1400"/>
            </a:br>
            <a:r>
              <a:rPr sz="2000"/>
              <a:t>www.tiobe.com</a:t>
            </a:r>
          </a:p>
        </p:txBody>
      </p:sp>
      <p:pic>
        <p:nvPicPr>
          <p:cNvPr id="103" name="image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4477" y="468218"/>
            <a:ext cx="4018723" cy="1357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image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650" y="1825625"/>
            <a:ext cx="10820701" cy="4727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472C4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472C4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472C4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472C4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